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0900"/>
    <a:srgbClr val="BE0B00"/>
    <a:srgbClr val="E86500"/>
    <a:srgbClr val="3C6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3ACF60-DE01-44AF-BFEF-06271C8703EA}" type="datetimeFigureOut">
              <a:rPr lang="ru-RU" smtClean="0"/>
              <a:t>23.10.2018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CBE5DD-72F8-4277-9903-1D42329AB8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033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9B%D0%B0%D1%82%D0%B8%D0%BD%D1%81%D1%8C%D0%BA%D0%B0_%D0%BC%D0%BE%D0%B2%D0%B0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k.wikipedia.org/wiki/%D0%9F%D1%80%D0%B5%D1%86%D0%B5%D1%81%D1%96%D1%8F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%D0%A3%D0%BA%D1%80%D0%B0%D1%97%D0%BD%D0%B0" TargetMode="External"/><Relationship Id="rId7" Type="http://schemas.openxmlformats.org/officeDocument/2006/relationships/hyperlink" Target="https://uk.wikipedia.org/wiki/%D0%96%D0%BE%D0%B2%D1%82%D0%B5%D0%BD%D1%8C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k.wikipedia.org/wiki/%D0%91%D0%B5%D1%80%D0%B5%D0%B7%D0%B5%D0%BD%D1%8C" TargetMode="External"/><Relationship Id="rId5" Type="http://schemas.openxmlformats.org/officeDocument/2006/relationships/hyperlink" Target="https://uk.wikipedia.org/wiki/%D0%84%D0%B2%D1%80%D0%BE%D0%BF%D0%B0" TargetMode="External"/><Relationship Id="rId4" Type="http://schemas.openxmlformats.org/officeDocument/2006/relationships/hyperlink" Target="https://uk.wikipedia.org/wiki/%D0%84%D0%B2%D1%80%D0%BE%D0%BF%D0%B5%D0%B9%D1%81%D1%8C%D0%BA%D0%B0_%D0%B5%D0%BA%D0%BE%D0%BD%D0%BE%D0%BC%D1%96%D1%87%D0%BD%D0%B0_%D0%BA%D0%BE%D0%BC%D1%96%D1%81%D1%96%D1%8F_%D0%9E%D0%9E%D0%9D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Нут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ція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Латинська мова"/>
              </a:rPr>
              <a:t>лат.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nutatio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коливання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—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рух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твердого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тіла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що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обертається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який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відбувається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одночасно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Прецесія"/>
              </a:rPr>
              <a:t>прецесією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і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під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час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якого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змінюється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кут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між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віссю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власного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обертання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тіла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і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віссю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навколо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якої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відбувається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прецесія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цей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кут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називається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кутом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нутації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BE5DD-72F8-4277-9903-1D42329AB8E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745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Терміни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дії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літнього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часу в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Україна"/>
              </a:rPr>
              <a:t>Україні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вводяться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відповідно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рекомендацій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Європейська економічна комісія ООН"/>
              </a:rPr>
              <a:t>Європейської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Європейська економічна комісія ООН"/>
              </a:rPr>
              <a:t>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Європейська економічна комісія ООН"/>
              </a:rPr>
              <a:t>економічної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Європейська економічна комісія ООН"/>
              </a:rPr>
              <a:t> 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Європейська економічна комісія ООН"/>
              </a:rPr>
              <a:t>комісії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Європейська економічна комісія ООН"/>
              </a:rPr>
              <a:t> ООН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для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гармонізації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відліку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часу на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території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всієї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Європа"/>
              </a:rPr>
              <a:t>Європи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і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довколишніх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країн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Перехід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літній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час (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тобто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переведення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годинника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годину вперед) в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Україна"/>
              </a:rPr>
              <a:t>Україні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здійснюється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останню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неділю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Березень"/>
              </a:rPr>
              <a:t>березня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 3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годині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перехід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стандартний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час (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тобто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переведення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годинника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годину назад,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чим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скасовується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літній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час) — в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останню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неділю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Жовтень"/>
              </a:rPr>
              <a:t>жовтня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 4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годині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BE5DD-72F8-4277-9903-1D42329AB8E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1661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2CC0C32-9D0C-4697-814F-EEB4935A7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4A7F0D3-F39E-4B75-95B2-93BEF4A23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149F20E-6887-4AD8-A770-8B6004A3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86703-C628-4594-B581-215130D73993}" type="datetimeFigureOut">
              <a:rPr lang="ru-RU" smtClean="0"/>
              <a:t>23.10.2018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A9AF385-C863-4962-9298-B6E4112C7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97829A7-0F72-47C1-B94D-13F172E1D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46A35-E032-4077-B7F9-68FA385B7B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712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9861F92-6C71-46B9-83AC-726FCBD0D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7B2C0C39-BA55-40AD-8AA4-B007FD77F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708339A7-3B87-4174-9664-058BF8CDC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86703-C628-4594-B581-215130D73993}" type="datetimeFigureOut">
              <a:rPr lang="ru-RU" smtClean="0"/>
              <a:t>23.10.2018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197F7B4-1C8E-4873-9DF9-2C80CEEBD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A1F70FE2-C0BB-41FA-AFF4-A21F21AC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46A35-E032-4077-B7F9-68FA385B7B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5260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AA68E488-3D7E-4969-AA3B-DCA593B5E9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41BB9807-8B73-4C07-ACE6-8F50B6FBC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E173417B-5317-4ACB-88E5-2926A80F8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86703-C628-4594-B581-215130D73993}" type="datetimeFigureOut">
              <a:rPr lang="ru-RU" smtClean="0"/>
              <a:t>23.10.2018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97D38EEC-2A97-4540-B54A-1418978A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A956B30-15DD-4D8F-B60B-54516FCFF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46A35-E032-4077-B7F9-68FA385B7B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8377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83D3C25-EC31-4A11-A729-A059A5671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F2775B61-3F09-4540-9A37-34255FE45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B9081C8-9BC1-4579-B69B-C8C41E05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86703-C628-4594-B581-215130D73993}" type="datetimeFigureOut">
              <a:rPr lang="ru-RU" smtClean="0"/>
              <a:t>23.10.2018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C529BA6-9926-4F93-8AA8-234BA3C00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9EBEC21-7A21-4A16-A112-8D8AE4E86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46A35-E032-4077-B7F9-68FA385B7B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5046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43ED82B-02C9-469D-BFA1-792B1DF1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EADCA99D-28FF-40A2-9279-7D9A60244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8924AA7-55ED-49D6-A17E-D4041C443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86703-C628-4594-B581-215130D73993}" type="datetimeFigureOut">
              <a:rPr lang="ru-RU" smtClean="0"/>
              <a:t>23.10.2018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8F1B9DE0-25B9-440A-A4C5-75A5CED75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371130A-B22B-4179-8D55-64A8AD9CC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46A35-E032-4077-B7F9-68FA385B7B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774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218E0C1-036C-4D44-8F5A-69015FDE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9B5F8919-93A1-411F-9E53-DE84F01F24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8AB8B89C-8289-4555-8427-69684874C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8C31D421-14EC-48DF-A3CC-24577698E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86703-C628-4594-B581-215130D73993}" type="datetimeFigureOut">
              <a:rPr lang="ru-RU" smtClean="0"/>
              <a:t>23.10.2018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07B23F70-77AC-46A7-ADD6-CCB3BED2C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7B35C9FB-4A4F-4941-AD49-F9B96D451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46A35-E032-4077-B7F9-68FA385B7B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5863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3435DD-B229-4FC3-A114-5D514C743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B6DEE3F7-6AAC-4500-AF17-5EE52C191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34C3C300-D8C7-4A24-95CF-604F1D542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5BD48D60-2B79-4C0E-AD76-815DC80CA8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EBC19ACB-A06D-4985-8E9B-835271EFD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914B4ECE-EEBF-443B-A280-431ED70F6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86703-C628-4594-B581-215130D73993}" type="datetimeFigureOut">
              <a:rPr lang="ru-RU" smtClean="0"/>
              <a:t>23.10.2018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ADB3249A-EB82-495B-AA74-C69BC31C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963F76D3-4442-4ED6-BDAB-25F7923D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46A35-E032-4077-B7F9-68FA385B7B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351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3F1DCA8-1428-4646-A5F1-199D93E9B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AC97609A-489C-4553-A48B-6ABE6291F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86703-C628-4594-B581-215130D73993}" type="datetimeFigureOut">
              <a:rPr lang="ru-RU" smtClean="0"/>
              <a:t>23.10.2018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640F151-C490-48DA-852B-EC75B18FF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35F838A4-21F9-48C3-A172-7453261C1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46A35-E032-4077-B7F9-68FA385B7B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277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39A225CB-0A3D-4ED8-B001-B5FAC6879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86703-C628-4594-B581-215130D73993}" type="datetimeFigureOut">
              <a:rPr lang="ru-RU" smtClean="0"/>
              <a:t>23.10.2018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9F912F84-8005-4C43-90B6-BC5655BCA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827F5B8-1970-42DC-8855-CA802A6A0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46A35-E032-4077-B7F9-68FA385B7B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363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2954587-CEAF-4C4D-A5AF-3E13BEFF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A26E169-73E8-4665-A51C-A19A90B2E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80124656-AE24-4985-8A41-21FE2194C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2F18EF2A-0348-4EFA-A945-6BD0B78A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86703-C628-4594-B581-215130D73993}" type="datetimeFigureOut">
              <a:rPr lang="ru-RU" smtClean="0"/>
              <a:t>23.10.2018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9061AB9C-FBCB-419D-860C-B8696CCC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4D34B515-1677-4DB0-B941-F30AC9410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46A35-E032-4077-B7F9-68FA385B7B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4737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9027074-1BC7-424A-B273-808CB4C6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A742D2D9-A162-4CC1-AA17-5D29C9D2FA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4157E3D8-31D9-43A7-80EB-24ACB08F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80B24A3B-6FAE-4A8C-B4A5-0A8B19BAC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86703-C628-4594-B581-215130D73993}" type="datetimeFigureOut">
              <a:rPr lang="ru-RU" smtClean="0"/>
              <a:t>23.10.2018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522BF827-36C3-4211-A07A-6497D695A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753E756D-9A1A-4EFF-9F08-7B5036A2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46A35-E032-4077-B7F9-68FA385B7B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233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E85D543-1C07-42BF-AF06-050221AC7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EC85F364-9396-47C8-8AB6-EED8F1788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59B494F-F1B3-4CD0-98AE-875FF1D4B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86703-C628-4594-B581-215130D73993}" type="datetimeFigureOut">
              <a:rPr lang="ru-RU" smtClean="0"/>
              <a:t>23.10.2018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F30862E-CE9D-416E-A939-66519DAD1E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F75189A-8EC5-4BAA-82A8-6C4F93916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46A35-E032-4077-B7F9-68FA385B7B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501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9BE85A2-35E3-4C76-9578-2B7862B0B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783" y="294481"/>
            <a:ext cx="11794434" cy="2647501"/>
          </a:xfrm>
        </p:spPr>
        <p:txBody>
          <a:bodyPr>
            <a:normAutofit/>
          </a:bodyPr>
          <a:lstStyle/>
          <a:p>
            <a:pPr algn="just"/>
            <a:r>
              <a:rPr lang="ru-RU" sz="3600" b="1" dirty="0" err="1"/>
              <a:t>Зоряний</a:t>
            </a:r>
            <a:r>
              <a:rPr lang="ru-RU" sz="3600" b="1" dirty="0"/>
              <a:t> час</a:t>
            </a:r>
            <a:r>
              <a:rPr lang="ru-RU" sz="3600" dirty="0"/>
              <a:t>, </a:t>
            </a:r>
            <a:r>
              <a:rPr lang="ru-RU" sz="3600" b="1" dirty="0"/>
              <a:t>s</a:t>
            </a:r>
            <a:r>
              <a:rPr lang="ru-RU" dirty="0"/>
              <a:t> — </a:t>
            </a:r>
            <a:r>
              <a:rPr lang="ru-RU" dirty="0" err="1"/>
              <a:t>часовий</a:t>
            </a:r>
            <a:r>
              <a:rPr lang="ru-RU" dirty="0"/>
              <a:t> кут точки </a:t>
            </a:r>
            <a:r>
              <a:rPr lang="ru-RU" dirty="0" err="1"/>
              <a:t>весняного</a:t>
            </a:r>
            <a:r>
              <a:rPr lang="ru-RU" dirty="0"/>
              <a:t> </a:t>
            </a:r>
            <a:r>
              <a:rPr lang="ru-RU" dirty="0" err="1"/>
              <a:t>рівнодення</a:t>
            </a:r>
            <a:r>
              <a:rPr lang="ru-RU" dirty="0"/>
              <a:t>. </a:t>
            </a:r>
            <a:r>
              <a:rPr lang="ru-RU" b="1" dirty="0" err="1"/>
              <a:t>Зоряний</a:t>
            </a:r>
            <a:r>
              <a:rPr lang="ru-RU" b="1" dirty="0"/>
              <a:t> час</a:t>
            </a:r>
            <a:r>
              <a:rPr lang="ru-RU" dirty="0"/>
              <a:t> </a:t>
            </a:r>
            <a:r>
              <a:rPr lang="ru-RU" dirty="0" err="1"/>
              <a:t>використовується</a:t>
            </a:r>
            <a:r>
              <a:rPr lang="ru-RU" dirty="0"/>
              <a:t> астрономами, </a:t>
            </a:r>
            <a:r>
              <a:rPr lang="ru-RU" dirty="0" err="1"/>
              <a:t>щоб</a:t>
            </a:r>
            <a:r>
              <a:rPr lang="ru-RU" dirty="0"/>
              <a:t> </a:t>
            </a:r>
            <a:r>
              <a:rPr lang="ru-RU" dirty="0" err="1"/>
              <a:t>визначити</a:t>
            </a:r>
            <a:r>
              <a:rPr lang="ru-RU" dirty="0"/>
              <a:t>, </a:t>
            </a:r>
            <a:r>
              <a:rPr lang="ru-RU" dirty="0" err="1"/>
              <a:t>куди</a:t>
            </a:r>
            <a:r>
              <a:rPr lang="ru-RU" dirty="0"/>
              <a:t> треба </a:t>
            </a:r>
            <a:r>
              <a:rPr lang="ru-RU" dirty="0" err="1"/>
              <a:t>спрямувати</a:t>
            </a:r>
            <a:r>
              <a:rPr lang="ru-RU" dirty="0"/>
              <a:t> телескоп, </a:t>
            </a:r>
            <a:r>
              <a:rPr lang="ru-RU" dirty="0" err="1"/>
              <a:t>щоб</a:t>
            </a:r>
            <a:r>
              <a:rPr lang="ru-RU" dirty="0"/>
              <a:t> </a:t>
            </a:r>
            <a:r>
              <a:rPr lang="ru-RU" dirty="0" err="1"/>
              <a:t>побачити</a:t>
            </a:r>
            <a:r>
              <a:rPr lang="ru-RU" dirty="0"/>
              <a:t> </a:t>
            </a:r>
            <a:r>
              <a:rPr lang="ru-RU" dirty="0" err="1"/>
              <a:t>потрібний</a:t>
            </a:r>
            <a:r>
              <a:rPr lang="ru-RU" dirty="0"/>
              <a:t> </a:t>
            </a:r>
            <a:r>
              <a:rPr lang="ru-RU" dirty="0" err="1"/>
              <a:t>об'єкт</a:t>
            </a:r>
            <a:r>
              <a:rPr lang="ru-RU" dirty="0"/>
              <a:t>.</a:t>
            </a:r>
          </a:p>
        </p:txBody>
      </p:sp>
      <p:pic>
        <p:nvPicPr>
          <p:cNvPr id="1026" name="Picture 2" descr="https://upload.wikimedia.org/wikipedia/commons/5/51/Grosserwagenmitzeigerz.jpg">
            <a:extLst>
              <a:ext uri="{FF2B5EF4-FFF2-40B4-BE49-F238E27FC236}">
                <a16:creationId xmlns:a16="http://schemas.microsoft.com/office/drawing/2014/main" xmlns="" id="{90CFC4E4-D502-48D7-B9D2-08A4EDFCF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522" y="1618231"/>
            <a:ext cx="7288695" cy="495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E1C8263D-58D9-4921-8804-3EA71BDB55C3}"/>
              </a:ext>
            </a:extLst>
          </p:cNvPr>
          <p:cNvSpPr/>
          <p:nvPr/>
        </p:nvSpPr>
        <p:spPr>
          <a:xfrm>
            <a:off x="198783" y="1618231"/>
            <a:ext cx="44538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«</a:t>
            </a:r>
            <a:r>
              <a:rPr lang="ru-RU" dirty="0" err="1"/>
              <a:t>Зоряна</a:t>
            </a:r>
            <a:r>
              <a:rPr lang="ru-RU" dirty="0"/>
              <a:t>» </a:t>
            </a:r>
            <a:r>
              <a:rPr lang="ru-RU" dirty="0" err="1"/>
              <a:t>годинникова</a:t>
            </a:r>
            <a:r>
              <a:rPr lang="ru-RU" dirty="0"/>
              <a:t> </a:t>
            </a:r>
            <a:r>
              <a:rPr lang="ru-RU" dirty="0" err="1"/>
              <a:t>стрілка</a:t>
            </a:r>
            <a:r>
              <a:rPr lang="ru-RU" dirty="0"/>
              <a:t> </a:t>
            </a:r>
            <a:r>
              <a:rPr lang="ru-RU" dirty="0" err="1"/>
              <a:t>обертається</a:t>
            </a:r>
            <a:r>
              <a:rPr lang="ru-RU" dirty="0"/>
              <a:t> на </a:t>
            </a:r>
            <a:r>
              <a:rPr lang="ru-RU" dirty="0" err="1"/>
              <a:t>умовно</a:t>
            </a:r>
            <a:r>
              <a:rPr lang="ru-RU" dirty="0"/>
              <a:t> </a:t>
            </a:r>
            <a:r>
              <a:rPr lang="ru-RU" dirty="0" err="1"/>
              <a:t>прикріпленому</a:t>
            </a:r>
            <a:r>
              <a:rPr lang="ru-RU" dirty="0"/>
              <a:t> до горизонту </a:t>
            </a:r>
            <a:r>
              <a:rPr lang="ru-RU" dirty="0" err="1"/>
              <a:t>уявному</a:t>
            </a:r>
            <a:r>
              <a:rPr lang="ru-RU" dirty="0"/>
              <a:t> </a:t>
            </a:r>
            <a:r>
              <a:rPr lang="ru-RU" dirty="0" err="1"/>
              <a:t>циферблаті</a:t>
            </a:r>
            <a:r>
              <a:rPr lang="ru-RU" dirty="0"/>
              <a:t>: </a:t>
            </a:r>
          </a:p>
          <a:p>
            <a:r>
              <a:rPr lang="ru-RU" dirty="0"/>
              <a:t>при </a:t>
            </a:r>
            <a:r>
              <a:rPr lang="ru-RU" dirty="0" err="1"/>
              <a:t>повороті</a:t>
            </a:r>
            <a:r>
              <a:rPr lang="ru-RU" dirty="0"/>
              <a:t> на 15 ° (шкала 0 °, 15 °, 30 ° </a:t>
            </a:r>
            <a:r>
              <a:rPr lang="ru-RU" dirty="0" err="1"/>
              <a:t>тощо</a:t>
            </a:r>
            <a:r>
              <a:rPr lang="ru-RU" dirty="0"/>
              <a:t>.) проходить 1:00 </a:t>
            </a:r>
            <a:r>
              <a:rPr lang="ru-RU" dirty="0" err="1"/>
              <a:t>зоряного</a:t>
            </a:r>
            <a:r>
              <a:rPr lang="ru-RU" dirty="0"/>
              <a:t> часу (шкала 23, 0, 1 </a:t>
            </a:r>
            <a:r>
              <a:rPr lang="ru-RU" dirty="0" err="1"/>
              <a:t>тощо</a:t>
            </a:r>
            <a:r>
              <a:rPr lang="ru-RU" dirty="0"/>
              <a:t>.).</a:t>
            </a:r>
          </a:p>
        </p:txBody>
      </p:sp>
    </p:spTree>
    <p:extLst>
      <p:ext uri="{BB962C8B-B14F-4D97-AF65-F5344CB8AC3E}">
        <p14:creationId xmlns:p14="http://schemas.microsoft.com/office/powerpoint/2010/main" val="168759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465C059-7BB1-4FC1-808E-B286F9B73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ru-RU" dirty="0" err="1"/>
              <a:t>Залежно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місця</a:t>
            </a:r>
            <a:r>
              <a:rPr lang="ru-RU" dirty="0"/>
              <a:t> </a:t>
            </a:r>
            <a:r>
              <a:rPr lang="ru-RU" dirty="0" err="1"/>
              <a:t>розрізняють</a:t>
            </a:r>
            <a:r>
              <a:rPr lang="ru-RU" dirty="0"/>
              <a:t>: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07AE26B4-1BA5-4B26-B2C2-C104F7FFB695}"/>
              </a:ext>
            </a:extLst>
          </p:cNvPr>
          <p:cNvSpPr/>
          <p:nvPr/>
        </p:nvSpPr>
        <p:spPr>
          <a:xfrm>
            <a:off x="93215" y="1120676"/>
            <a:ext cx="1200556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/>
              <a:t>Місцевий</a:t>
            </a:r>
            <a:r>
              <a:rPr lang="ru-RU" b="1" dirty="0"/>
              <a:t> </a:t>
            </a:r>
            <a:r>
              <a:rPr lang="ru-RU" b="1" dirty="0" err="1"/>
              <a:t>зоряний</a:t>
            </a:r>
            <a:r>
              <a:rPr lang="ru-RU" b="1" dirty="0"/>
              <a:t> час </a:t>
            </a:r>
            <a:r>
              <a:rPr lang="ru-RU" sz="1400" dirty="0"/>
              <a:t>(англ. </a:t>
            </a:r>
            <a:r>
              <a:rPr lang="en-US" sz="1400" dirty="0"/>
              <a:t>Local Sidereal Time, LST) — </a:t>
            </a:r>
            <a:r>
              <a:rPr lang="ru-RU" sz="1400" dirty="0" err="1"/>
              <a:t>часовий</a:t>
            </a:r>
            <a:r>
              <a:rPr lang="ru-RU" sz="1400" dirty="0"/>
              <a:t> кут точки </a:t>
            </a:r>
            <a:r>
              <a:rPr lang="ru-RU" sz="1400" dirty="0" err="1"/>
              <a:t>весняного</a:t>
            </a:r>
            <a:r>
              <a:rPr lang="ru-RU" sz="1400" dirty="0"/>
              <a:t> </a:t>
            </a:r>
            <a:r>
              <a:rPr lang="ru-RU" sz="1400" dirty="0" err="1"/>
              <a:t>рівнодення</a:t>
            </a:r>
            <a:r>
              <a:rPr lang="ru-RU" sz="1400" dirty="0"/>
              <a:t> для </a:t>
            </a:r>
            <a:r>
              <a:rPr lang="ru-RU" sz="1400" dirty="0" err="1"/>
              <a:t>цього</a:t>
            </a:r>
            <a:r>
              <a:rPr lang="ru-RU" sz="1400" dirty="0"/>
              <a:t> </a:t>
            </a:r>
            <a:r>
              <a:rPr lang="ru-RU" sz="1400" dirty="0" err="1"/>
              <a:t>місця</a:t>
            </a:r>
            <a:r>
              <a:rPr lang="ru-RU" sz="1400" dirty="0"/>
              <a:t> (для </a:t>
            </a:r>
            <a:r>
              <a:rPr lang="ru-RU" sz="1400" dirty="0" err="1"/>
              <a:t>місцевого</a:t>
            </a:r>
            <a:r>
              <a:rPr lang="ru-RU" sz="1400" dirty="0"/>
              <a:t> </a:t>
            </a:r>
            <a:r>
              <a:rPr lang="ru-RU" sz="1400" dirty="0" err="1"/>
              <a:t>меридіана</a:t>
            </a:r>
            <a:r>
              <a:rPr lang="ru-RU" sz="1400" dirty="0"/>
              <a:t>).</a:t>
            </a:r>
          </a:p>
          <a:p>
            <a:r>
              <a:rPr lang="ru-RU" b="1" dirty="0" err="1"/>
              <a:t>Гринвіцький</a:t>
            </a:r>
            <a:r>
              <a:rPr lang="ru-RU" b="1" dirty="0"/>
              <a:t> </a:t>
            </a:r>
            <a:r>
              <a:rPr lang="ru-RU" b="1" dirty="0" err="1"/>
              <a:t>зоряний</a:t>
            </a:r>
            <a:r>
              <a:rPr lang="ru-RU" b="1" dirty="0"/>
              <a:t> час </a:t>
            </a:r>
            <a:r>
              <a:rPr lang="ru-RU" b="1" dirty="0" err="1"/>
              <a:t>або</a:t>
            </a:r>
            <a:r>
              <a:rPr lang="ru-RU" b="1" dirty="0"/>
              <a:t> </a:t>
            </a:r>
            <a:r>
              <a:rPr lang="ru-RU" b="1" dirty="0" err="1"/>
              <a:t>зоряний</a:t>
            </a:r>
            <a:r>
              <a:rPr lang="ru-RU" b="1" dirty="0"/>
              <a:t> час за </a:t>
            </a:r>
            <a:r>
              <a:rPr lang="ru-RU" b="1" dirty="0" err="1"/>
              <a:t>Гринвічем</a:t>
            </a:r>
            <a:r>
              <a:rPr lang="ru-RU" dirty="0"/>
              <a:t> </a:t>
            </a:r>
            <a:r>
              <a:rPr lang="ru-RU" sz="1400" dirty="0"/>
              <a:t>(англ. </a:t>
            </a:r>
            <a:r>
              <a:rPr lang="en-US" sz="1400" dirty="0"/>
              <a:t>Greenwich Sidereal Time, GST) — </a:t>
            </a:r>
            <a:r>
              <a:rPr lang="ru-RU" sz="1400" dirty="0" err="1"/>
              <a:t>часовий</a:t>
            </a:r>
            <a:r>
              <a:rPr lang="ru-RU" sz="1400" dirty="0"/>
              <a:t> кут точки </a:t>
            </a:r>
            <a:r>
              <a:rPr lang="ru-RU" sz="1400" dirty="0" err="1"/>
              <a:t>весняного</a:t>
            </a:r>
            <a:r>
              <a:rPr lang="ru-RU" sz="1400" dirty="0"/>
              <a:t> </a:t>
            </a:r>
            <a:r>
              <a:rPr lang="ru-RU" sz="1400" dirty="0" err="1"/>
              <a:t>рівнодення</a:t>
            </a:r>
            <a:r>
              <a:rPr lang="ru-RU" sz="1400" dirty="0"/>
              <a:t> на </a:t>
            </a:r>
            <a:r>
              <a:rPr lang="ru-RU" sz="1400" dirty="0" err="1"/>
              <a:t>гринвіцькому</a:t>
            </a:r>
            <a:r>
              <a:rPr lang="ru-RU" sz="1400" dirty="0"/>
              <a:t> </a:t>
            </a:r>
            <a:r>
              <a:rPr lang="ru-RU" sz="1400" dirty="0" err="1"/>
              <a:t>меридіані</a:t>
            </a:r>
            <a:r>
              <a:rPr lang="ru-RU" sz="1400" dirty="0"/>
              <a:t>.</a:t>
            </a:r>
            <a:endParaRPr lang="en-US" sz="1400" dirty="0"/>
          </a:p>
          <a:p>
            <a:endParaRPr lang="ru-RU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93215" y="2161541"/>
            <a:ext cx="1200556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 smtClean="0"/>
              <a:t>Зоряний</a:t>
            </a:r>
            <a:r>
              <a:rPr lang="ru-RU" sz="1400" dirty="0" smtClean="0"/>
              <a:t> </a:t>
            </a:r>
            <a:r>
              <a:rPr lang="ru-RU" sz="1400" dirty="0"/>
              <a:t>час </a:t>
            </a:r>
            <a:r>
              <a:rPr lang="ru-RU" sz="1400" dirty="0" err="1"/>
              <a:t>залежить</a:t>
            </a:r>
            <a:r>
              <a:rPr lang="ru-RU" sz="1400" dirty="0"/>
              <a:t> </a:t>
            </a:r>
            <a:r>
              <a:rPr lang="ru-RU" sz="1400" dirty="0" err="1"/>
              <a:t>від</a:t>
            </a:r>
            <a:r>
              <a:rPr lang="ru-RU" sz="1400" dirty="0"/>
              <a:t> </a:t>
            </a:r>
            <a:r>
              <a:rPr lang="ru-RU" sz="1400" dirty="0" err="1"/>
              <a:t>обертання</a:t>
            </a:r>
            <a:r>
              <a:rPr lang="ru-RU" sz="1400" dirty="0"/>
              <a:t> </a:t>
            </a:r>
            <a:r>
              <a:rPr lang="ru-RU" sz="1400" dirty="0" err="1"/>
              <a:t>Землі</a:t>
            </a:r>
            <a:r>
              <a:rPr lang="ru-RU" sz="1400" dirty="0"/>
              <a:t>, а, </a:t>
            </a:r>
            <a:r>
              <a:rPr lang="ru-RU" sz="1400" dirty="0" err="1"/>
              <a:t>отже</a:t>
            </a:r>
            <a:r>
              <a:rPr lang="ru-RU" sz="1400" dirty="0"/>
              <a:t>, шкала </a:t>
            </a:r>
            <a:r>
              <a:rPr lang="ru-RU" sz="1400" dirty="0" err="1"/>
              <a:t>зоряного</a:t>
            </a:r>
            <a:r>
              <a:rPr lang="ru-RU" sz="1400" dirty="0"/>
              <a:t> часу є </a:t>
            </a:r>
            <a:r>
              <a:rPr lang="ru-RU" sz="1400" i="1" dirty="0" err="1"/>
              <a:t>нерівномірною</a:t>
            </a:r>
            <a:r>
              <a:rPr lang="ru-RU" sz="1400" dirty="0"/>
              <a:t>.</a:t>
            </a:r>
          </a:p>
          <a:p>
            <a:endParaRPr lang="ru-RU" sz="1400" dirty="0"/>
          </a:p>
          <a:p>
            <a:r>
              <a:rPr lang="ru-RU" sz="1400" dirty="0"/>
              <a:t>При </a:t>
            </a:r>
            <a:r>
              <a:rPr lang="ru-RU" sz="1400" dirty="0" err="1"/>
              <a:t>визначенні</a:t>
            </a:r>
            <a:r>
              <a:rPr lang="ru-RU" sz="1400" dirty="0"/>
              <a:t> точки </a:t>
            </a:r>
            <a:r>
              <a:rPr lang="ru-RU" sz="1400" dirty="0" err="1"/>
              <a:t>весняного</a:t>
            </a:r>
            <a:r>
              <a:rPr lang="ru-RU" sz="1400" dirty="0"/>
              <a:t> </a:t>
            </a:r>
            <a:r>
              <a:rPr lang="ru-RU" sz="1400" dirty="0" err="1"/>
              <a:t>рівнодення</a:t>
            </a:r>
            <a:r>
              <a:rPr lang="ru-RU" sz="1400" dirty="0"/>
              <a:t> </a:t>
            </a:r>
            <a:r>
              <a:rPr lang="ru-RU" sz="1400" dirty="0" err="1"/>
              <a:t>можна</a:t>
            </a:r>
            <a:r>
              <a:rPr lang="ru-RU" sz="1400" dirty="0"/>
              <a:t> по </a:t>
            </a:r>
            <a:r>
              <a:rPr lang="ru-RU" sz="1400" dirty="0" err="1"/>
              <a:t>різному</a:t>
            </a:r>
            <a:r>
              <a:rPr lang="ru-RU" sz="1400" dirty="0"/>
              <a:t> </a:t>
            </a:r>
            <a:r>
              <a:rPr lang="ru-RU" sz="1400" dirty="0" err="1"/>
              <a:t>враховувати</a:t>
            </a:r>
            <a:r>
              <a:rPr lang="ru-RU" sz="1400" dirty="0"/>
              <a:t> </a:t>
            </a:r>
            <a:r>
              <a:rPr lang="ru-RU" sz="1400" dirty="0" err="1"/>
              <a:t>або</a:t>
            </a:r>
            <a:r>
              <a:rPr lang="ru-RU" sz="1400" dirty="0"/>
              <a:t> не </a:t>
            </a:r>
            <a:r>
              <a:rPr lang="ru-RU" sz="1400" dirty="0" err="1"/>
              <a:t>враховувати</a:t>
            </a:r>
            <a:r>
              <a:rPr lang="ru-RU" sz="1400" dirty="0"/>
              <a:t> </a:t>
            </a:r>
            <a:r>
              <a:rPr lang="ru-RU" sz="1600" i="1" dirty="0" err="1"/>
              <a:t>нутацію</a:t>
            </a:r>
            <a:r>
              <a:rPr lang="ru-RU" sz="1400" dirty="0"/>
              <a:t>. Тому в </a:t>
            </a:r>
            <a:r>
              <a:rPr lang="ru-RU" sz="1400" dirty="0" err="1"/>
              <a:t>залежності</a:t>
            </a:r>
            <a:r>
              <a:rPr lang="ru-RU" sz="1400" dirty="0"/>
              <a:t> з </a:t>
            </a:r>
            <a:r>
              <a:rPr lang="ru-RU" sz="1400" dirty="0" err="1"/>
              <a:t>цим</a:t>
            </a:r>
            <a:r>
              <a:rPr lang="ru-RU" sz="1400" dirty="0"/>
              <a:t> </a:t>
            </a:r>
            <a:r>
              <a:rPr lang="ru-RU" sz="1400" dirty="0" err="1"/>
              <a:t>розрізняють</a:t>
            </a:r>
            <a:r>
              <a:rPr lang="ru-RU" sz="1400" dirty="0"/>
              <a:t>: </a:t>
            </a:r>
            <a:r>
              <a:rPr lang="ru-RU" sz="1400" dirty="0" err="1"/>
              <a:t>істинний</a:t>
            </a:r>
            <a:r>
              <a:rPr lang="ru-RU" sz="1400" dirty="0"/>
              <a:t>, </a:t>
            </a:r>
            <a:r>
              <a:rPr lang="ru-RU" sz="1400" dirty="0" err="1"/>
              <a:t>квазіістинний</a:t>
            </a:r>
            <a:r>
              <a:rPr lang="ru-RU" sz="1400" dirty="0"/>
              <a:t> і </a:t>
            </a:r>
            <a:r>
              <a:rPr lang="ru-RU" sz="1400" dirty="0" err="1"/>
              <a:t>середній</a:t>
            </a:r>
            <a:r>
              <a:rPr lang="ru-RU" sz="1400" dirty="0"/>
              <a:t> </a:t>
            </a:r>
            <a:r>
              <a:rPr lang="ru-RU" sz="1400" dirty="0" err="1"/>
              <a:t>зоряний</a:t>
            </a:r>
            <a:r>
              <a:rPr lang="ru-RU" sz="1400" dirty="0"/>
              <a:t> час. У </a:t>
            </a:r>
            <a:r>
              <a:rPr lang="ru-RU" sz="1400" dirty="0" err="1"/>
              <a:t>першому</a:t>
            </a:r>
            <a:r>
              <a:rPr lang="ru-RU" sz="1400" dirty="0"/>
              <a:t> </a:t>
            </a:r>
            <a:r>
              <a:rPr lang="ru-RU" sz="1400" dirty="0" err="1"/>
              <a:t>випадку</a:t>
            </a:r>
            <a:r>
              <a:rPr lang="ru-RU" sz="1400" dirty="0"/>
              <a:t> </a:t>
            </a:r>
            <a:r>
              <a:rPr lang="ru-RU" sz="1400" dirty="0" err="1"/>
              <a:t>розглядається</a:t>
            </a:r>
            <a:r>
              <a:rPr lang="ru-RU" sz="1400" dirty="0"/>
              <a:t> </a:t>
            </a:r>
            <a:r>
              <a:rPr lang="ru-RU" sz="1400" dirty="0" err="1"/>
              <a:t>істинна</a:t>
            </a:r>
            <a:r>
              <a:rPr lang="ru-RU" sz="1400" dirty="0"/>
              <a:t> точка </a:t>
            </a:r>
            <a:r>
              <a:rPr lang="ru-RU" sz="1400" dirty="0" err="1"/>
              <a:t>весняного</a:t>
            </a:r>
            <a:r>
              <a:rPr lang="ru-RU" sz="1400" dirty="0"/>
              <a:t> </a:t>
            </a:r>
            <a:r>
              <a:rPr lang="ru-RU" sz="1400" dirty="0" err="1"/>
              <a:t>рівнодення</a:t>
            </a:r>
            <a:r>
              <a:rPr lang="ru-RU" sz="1400" dirty="0"/>
              <a:t> ♈</a:t>
            </a:r>
            <a:r>
              <a:rPr lang="ru-RU" sz="1400" dirty="0" err="1"/>
              <a:t>іст</a:t>
            </a:r>
            <a:r>
              <a:rPr lang="ru-RU" sz="1400" dirty="0"/>
              <a:t>, </a:t>
            </a:r>
            <a:r>
              <a:rPr lang="ru-RU" sz="1400" dirty="0" err="1"/>
              <a:t>наділена</a:t>
            </a:r>
            <a:r>
              <a:rPr lang="ru-RU" sz="1400" dirty="0"/>
              <a:t> </a:t>
            </a:r>
            <a:r>
              <a:rPr lang="ru-RU" sz="1400" dirty="0" err="1"/>
              <a:t>прецесійним</a:t>
            </a:r>
            <a:r>
              <a:rPr lang="ru-RU" sz="1400" dirty="0"/>
              <a:t> та </a:t>
            </a:r>
            <a:r>
              <a:rPr lang="ru-RU" sz="1400" dirty="0" err="1"/>
              <a:t>нутаційним</a:t>
            </a:r>
            <a:r>
              <a:rPr lang="ru-RU" sz="1400" dirty="0"/>
              <a:t> </a:t>
            </a:r>
            <a:r>
              <a:rPr lang="ru-RU" sz="1400" dirty="0" err="1"/>
              <a:t>рухом</a:t>
            </a:r>
            <a:r>
              <a:rPr lang="ru-RU" sz="1400" dirty="0"/>
              <a:t>. Вона </a:t>
            </a:r>
            <a:r>
              <a:rPr lang="ru-RU" sz="1400" dirty="0" err="1"/>
              <a:t>зміщується</a:t>
            </a:r>
            <a:r>
              <a:rPr lang="ru-RU" sz="1400" dirty="0"/>
              <a:t> в </a:t>
            </a:r>
            <a:r>
              <a:rPr lang="ru-RU" sz="1400" dirty="0" err="1"/>
              <a:t>площині</a:t>
            </a:r>
            <a:r>
              <a:rPr lang="ru-RU" sz="1400" dirty="0"/>
              <a:t> </a:t>
            </a:r>
            <a:r>
              <a:rPr lang="ru-RU" sz="1400" dirty="0" err="1"/>
              <a:t>екліптики</a:t>
            </a:r>
            <a:r>
              <a:rPr lang="ru-RU" sz="1400" dirty="0"/>
              <a:t> </a:t>
            </a:r>
            <a:r>
              <a:rPr lang="ru-RU" sz="1400" dirty="0" err="1"/>
              <a:t>зі</a:t>
            </a:r>
            <a:r>
              <a:rPr lang="ru-RU" sz="1400" dirty="0"/>
              <a:t> </a:t>
            </a:r>
            <a:r>
              <a:rPr lang="ru-RU" sz="1400" dirty="0" err="1"/>
              <a:t>швидкістю</a:t>
            </a:r>
            <a:r>
              <a:rPr lang="ru-RU" sz="1400" dirty="0"/>
              <a:t> 50,25" на </a:t>
            </a:r>
            <a:r>
              <a:rPr lang="ru-RU" sz="1400" dirty="0" err="1"/>
              <a:t>рік</a:t>
            </a:r>
            <a:r>
              <a:rPr lang="ru-RU" sz="1400" dirty="0"/>
              <a:t> </a:t>
            </a:r>
            <a:r>
              <a:rPr lang="ru-RU" sz="1400" dirty="0" err="1"/>
              <a:t>внаслідок</a:t>
            </a:r>
            <a:r>
              <a:rPr lang="ru-RU" sz="1400" dirty="0"/>
              <a:t> </a:t>
            </a:r>
            <a:r>
              <a:rPr lang="ru-RU" sz="1400" dirty="0" err="1"/>
              <a:t>загальної</a:t>
            </a:r>
            <a:r>
              <a:rPr lang="ru-RU" sz="1400" dirty="0"/>
              <a:t> </a:t>
            </a:r>
            <a:r>
              <a:rPr lang="ru-RU" sz="1400" dirty="0" err="1"/>
              <a:t>прецесії</a:t>
            </a:r>
            <a:r>
              <a:rPr lang="ru-RU" sz="1400" dirty="0"/>
              <a:t> по </a:t>
            </a:r>
            <a:r>
              <a:rPr lang="ru-RU" sz="1400" dirty="0" err="1"/>
              <a:t>довготі</a:t>
            </a:r>
            <a:r>
              <a:rPr lang="ru-RU" sz="1400" dirty="0"/>
              <a:t> та </a:t>
            </a:r>
            <a:r>
              <a:rPr lang="ru-RU" sz="1400" dirty="0" err="1"/>
              <a:t>водночас</a:t>
            </a:r>
            <a:r>
              <a:rPr lang="ru-RU" sz="1400" dirty="0"/>
              <a:t> </a:t>
            </a:r>
            <a:r>
              <a:rPr lang="ru-RU" sz="1400" dirty="0" err="1"/>
              <a:t>періодично</a:t>
            </a:r>
            <a:r>
              <a:rPr lang="ru-RU" sz="1400" dirty="0"/>
              <a:t> </a:t>
            </a:r>
            <a:r>
              <a:rPr lang="ru-RU" sz="1400" dirty="0" err="1"/>
              <a:t>коливається</a:t>
            </a:r>
            <a:r>
              <a:rPr lang="ru-RU" sz="1400" dirty="0"/>
              <a:t> через </a:t>
            </a:r>
            <a:r>
              <a:rPr lang="ru-RU" sz="1400" dirty="0" err="1"/>
              <a:t>нутацію</a:t>
            </a:r>
            <a:r>
              <a:rPr lang="ru-RU" sz="1400" dirty="0"/>
              <a:t>. У другому </a:t>
            </a:r>
            <a:r>
              <a:rPr lang="ru-RU" sz="1400" dirty="0" err="1"/>
              <a:t>випадку</a:t>
            </a:r>
            <a:r>
              <a:rPr lang="ru-RU" sz="1400" dirty="0"/>
              <a:t> — </a:t>
            </a:r>
            <a:r>
              <a:rPr lang="ru-RU" sz="1400" dirty="0" err="1"/>
              <a:t>квазіістінний</a:t>
            </a:r>
            <a:r>
              <a:rPr lang="ru-RU" sz="1400" dirty="0"/>
              <a:t> </a:t>
            </a:r>
            <a:r>
              <a:rPr lang="ru-RU" sz="1400" dirty="0" err="1"/>
              <a:t>зоряний</a:t>
            </a:r>
            <a:r>
              <a:rPr lang="ru-RU" sz="1400" dirty="0"/>
              <a:t> час, з </a:t>
            </a:r>
            <a:r>
              <a:rPr lang="ru-RU" sz="1400" dirty="0" err="1"/>
              <a:t>нутації</a:t>
            </a:r>
            <a:r>
              <a:rPr lang="ru-RU" sz="1400" dirty="0"/>
              <a:t> </a:t>
            </a:r>
            <a:r>
              <a:rPr lang="ru-RU" sz="1400" dirty="0" err="1"/>
              <a:t>виключена</a:t>
            </a:r>
            <a:r>
              <a:rPr lang="ru-RU" sz="1400" dirty="0"/>
              <a:t> </a:t>
            </a:r>
            <a:r>
              <a:rPr lang="ru-RU" sz="1400" dirty="0" err="1"/>
              <a:t>її</a:t>
            </a:r>
            <a:r>
              <a:rPr lang="ru-RU" sz="1400" dirty="0"/>
              <a:t> </a:t>
            </a:r>
            <a:r>
              <a:rPr lang="ru-RU" sz="1400" dirty="0" err="1"/>
              <a:t>короткоперіодична</a:t>
            </a:r>
            <a:r>
              <a:rPr lang="ru-RU" sz="1400" dirty="0"/>
              <a:t> </a:t>
            </a:r>
            <a:r>
              <a:rPr lang="ru-RU" sz="1400" dirty="0" err="1"/>
              <a:t>частина</a:t>
            </a:r>
            <a:r>
              <a:rPr lang="ru-RU" sz="1400" dirty="0"/>
              <a:t>, </a:t>
            </a:r>
            <a:r>
              <a:rPr lang="ru-RU" sz="1400" dirty="0" err="1"/>
              <a:t>нарешті</a:t>
            </a:r>
            <a:r>
              <a:rPr lang="ru-RU" sz="1400" dirty="0"/>
              <a:t>, </a:t>
            </a:r>
            <a:r>
              <a:rPr lang="ru-RU" sz="1400" dirty="0" err="1"/>
              <a:t>виключення</a:t>
            </a:r>
            <a:r>
              <a:rPr lang="ru-RU" sz="1400" dirty="0"/>
              <a:t> </a:t>
            </a:r>
            <a:r>
              <a:rPr lang="ru-RU" sz="1400" dirty="0" err="1"/>
              <a:t>всієї</a:t>
            </a:r>
            <a:r>
              <a:rPr lang="ru-RU" sz="1400" dirty="0"/>
              <a:t> </a:t>
            </a:r>
            <a:r>
              <a:rPr lang="ru-RU" sz="1400" dirty="0" err="1"/>
              <a:t>нутації</a:t>
            </a:r>
            <a:r>
              <a:rPr lang="ru-RU" sz="1400" dirty="0"/>
              <a:t> </a:t>
            </a:r>
            <a:r>
              <a:rPr lang="ru-RU" sz="1400" dirty="0" err="1"/>
              <a:t>дає</a:t>
            </a:r>
            <a:r>
              <a:rPr lang="ru-RU" sz="1400" dirty="0"/>
              <a:t> точку </a:t>
            </a:r>
            <a:r>
              <a:rPr lang="ru-RU" sz="1400" dirty="0" err="1"/>
              <a:t>весняного</a:t>
            </a:r>
            <a:r>
              <a:rPr lang="ru-RU" sz="1400" dirty="0"/>
              <a:t> </a:t>
            </a:r>
            <a:r>
              <a:rPr lang="ru-RU" sz="1400" dirty="0" err="1"/>
              <a:t>рівнодення</a:t>
            </a:r>
            <a:r>
              <a:rPr lang="ru-RU" sz="1400" dirty="0"/>
              <a:t> ♈</a:t>
            </a:r>
            <a:r>
              <a:rPr lang="ru-RU" sz="1400" dirty="0" err="1"/>
              <a:t>серед</a:t>
            </a:r>
            <a:r>
              <a:rPr lang="ru-RU" sz="1400" dirty="0"/>
              <a:t>, яка </a:t>
            </a:r>
            <a:r>
              <a:rPr lang="ru-RU" sz="1400" dirty="0" err="1"/>
              <a:t>визначає</a:t>
            </a:r>
            <a:r>
              <a:rPr lang="ru-RU" sz="1400" dirty="0"/>
              <a:t> </a:t>
            </a:r>
            <a:r>
              <a:rPr lang="ru-RU" sz="1400" dirty="0" err="1"/>
              <a:t>середній</a:t>
            </a:r>
            <a:r>
              <a:rPr lang="ru-RU" sz="1400" dirty="0"/>
              <a:t> </a:t>
            </a:r>
            <a:r>
              <a:rPr lang="ru-RU" sz="1400" dirty="0" err="1"/>
              <a:t>зоряній</a:t>
            </a:r>
            <a:r>
              <a:rPr lang="ru-RU" sz="1400" dirty="0"/>
              <a:t> час.</a:t>
            </a:r>
          </a:p>
          <a:p>
            <a:endParaRPr lang="ru-RU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93215" y="3883231"/>
            <a:ext cx="1190086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Таким чином </a:t>
            </a:r>
            <a:r>
              <a:rPr lang="ru-RU" sz="2000" dirty="0" err="1"/>
              <a:t>отримують</a:t>
            </a:r>
            <a:r>
              <a:rPr lang="ru-RU" sz="2000" dirty="0"/>
              <a:t>:</a:t>
            </a:r>
          </a:p>
          <a:p>
            <a:r>
              <a:rPr lang="ru-RU" b="1" dirty="0" err="1"/>
              <a:t>Місцевий</a:t>
            </a:r>
            <a:r>
              <a:rPr lang="ru-RU" b="1" dirty="0"/>
              <a:t> </a:t>
            </a:r>
            <a:r>
              <a:rPr lang="ru-RU" b="1" dirty="0" err="1"/>
              <a:t>істинний</a:t>
            </a:r>
            <a:r>
              <a:rPr lang="ru-RU" b="1" dirty="0"/>
              <a:t> </a:t>
            </a:r>
            <a:r>
              <a:rPr lang="ru-RU" b="1" dirty="0" err="1"/>
              <a:t>зоряний</a:t>
            </a:r>
            <a:r>
              <a:rPr lang="ru-RU" b="1" dirty="0"/>
              <a:t> час </a:t>
            </a:r>
            <a:r>
              <a:rPr lang="ru-RU" dirty="0"/>
              <a:t>(англ. </a:t>
            </a:r>
            <a:r>
              <a:rPr lang="en-US" dirty="0"/>
              <a:t>Local Apparent Sidereal Time, LAST) — </a:t>
            </a:r>
            <a:r>
              <a:rPr lang="ru-RU" dirty="0" err="1"/>
              <a:t>часовий</a:t>
            </a:r>
            <a:r>
              <a:rPr lang="ru-RU" dirty="0"/>
              <a:t> кут </a:t>
            </a:r>
            <a:r>
              <a:rPr lang="ru-RU" dirty="0" err="1"/>
              <a:t>істинної</a:t>
            </a:r>
            <a:r>
              <a:rPr lang="ru-RU" dirty="0"/>
              <a:t> точки </a:t>
            </a:r>
            <a:r>
              <a:rPr lang="ru-RU" dirty="0" err="1"/>
              <a:t>весняного</a:t>
            </a:r>
            <a:r>
              <a:rPr lang="ru-RU" dirty="0"/>
              <a:t> </a:t>
            </a:r>
            <a:r>
              <a:rPr lang="ru-RU" dirty="0" err="1"/>
              <a:t>рівнодення</a:t>
            </a:r>
            <a:r>
              <a:rPr lang="ru-RU" dirty="0"/>
              <a:t> ♈</a:t>
            </a:r>
            <a:r>
              <a:rPr lang="ru-RU" dirty="0" err="1"/>
              <a:t>іст</a:t>
            </a:r>
            <a:r>
              <a:rPr lang="ru-RU" dirty="0"/>
              <a:t> для </a:t>
            </a:r>
            <a:r>
              <a:rPr lang="ru-RU" dirty="0" err="1"/>
              <a:t>цього</a:t>
            </a:r>
            <a:r>
              <a:rPr lang="ru-RU" dirty="0"/>
              <a:t> </a:t>
            </a:r>
            <a:r>
              <a:rPr lang="ru-RU" dirty="0" err="1"/>
              <a:t>місця</a:t>
            </a:r>
            <a:r>
              <a:rPr lang="ru-RU" dirty="0"/>
              <a:t> (для </a:t>
            </a:r>
            <a:r>
              <a:rPr lang="ru-RU" dirty="0" err="1"/>
              <a:t>місцевого</a:t>
            </a:r>
            <a:r>
              <a:rPr lang="ru-RU" dirty="0"/>
              <a:t> </a:t>
            </a:r>
            <a:r>
              <a:rPr lang="ru-RU" dirty="0" err="1"/>
              <a:t>меридіана</a:t>
            </a:r>
            <a:r>
              <a:rPr lang="ru-RU" dirty="0"/>
              <a:t>).</a:t>
            </a:r>
          </a:p>
          <a:p>
            <a:r>
              <a:rPr lang="ru-RU" b="1" dirty="0" err="1"/>
              <a:t>Гринвіцький</a:t>
            </a:r>
            <a:r>
              <a:rPr lang="ru-RU" b="1" dirty="0"/>
              <a:t> </a:t>
            </a:r>
            <a:r>
              <a:rPr lang="ru-RU" b="1" dirty="0" err="1"/>
              <a:t>істинний</a:t>
            </a:r>
            <a:r>
              <a:rPr lang="ru-RU" b="1" dirty="0"/>
              <a:t> </a:t>
            </a:r>
            <a:r>
              <a:rPr lang="ru-RU" b="1" dirty="0" err="1"/>
              <a:t>зоряний</a:t>
            </a:r>
            <a:r>
              <a:rPr lang="ru-RU" b="1" dirty="0"/>
              <a:t> час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b="1" dirty="0" err="1"/>
              <a:t>зоряний</a:t>
            </a:r>
            <a:r>
              <a:rPr lang="ru-RU" b="1" dirty="0"/>
              <a:t> </a:t>
            </a:r>
            <a:r>
              <a:rPr lang="ru-RU" b="1" dirty="0" err="1"/>
              <a:t>істинний</a:t>
            </a:r>
            <a:r>
              <a:rPr lang="ru-RU" b="1" dirty="0"/>
              <a:t> час за </a:t>
            </a:r>
            <a:r>
              <a:rPr lang="ru-RU" b="1" dirty="0" err="1"/>
              <a:t>Гринвічем</a:t>
            </a:r>
            <a:r>
              <a:rPr lang="ru-RU" b="1" dirty="0"/>
              <a:t> </a:t>
            </a:r>
            <a:r>
              <a:rPr lang="ru-RU" dirty="0"/>
              <a:t>(англ. </a:t>
            </a:r>
            <a:r>
              <a:rPr lang="en-US" dirty="0"/>
              <a:t>Greenwich Apparent Sidereal Time, GAST) — </a:t>
            </a:r>
            <a:r>
              <a:rPr lang="ru-RU" dirty="0" err="1"/>
              <a:t>часовий</a:t>
            </a:r>
            <a:r>
              <a:rPr lang="ru-RU" dirty="0"/>
              <a:t> кут </a:t>
            </a:r>
            <a:r>
              <a:rPr lang="ru-RU" dirty="0" err="1"/>
              <a:t>істинної</a:t>
            </a:r>
            <a:r>
              <a:rPr lang="ru-RU" dirty="0"/>
              <a:t> точки </a:t>
            </a:r>
            <a:r>
              <a:rPr lang="ru-RU" dirty="0" err="1"/>
              <a:t>весняного</a:t>
            </a:r>
            <a:r>
              <a:rPr lang="ru-RU" dirty="0"/>
              <a:t> </a:t>
            </a:r>
            <a:r>
              <a:rPr lang="ru-RU" dirty="0" err="1"/>
              <a:t>рівнодення</a:t>
            </a:r>
            <a:r>
              <a:rPr lang="ru-RU" dirty="0"/>
              <a:t> ♈</a:t>
            </a:r>
            <a:r>
              <a:rPr lang="ru-RU" dirty="0" err="1"/>
              <a:t>іст</a:t>
            </a:r>
            <a:r>
              <a:rPr lang="ru-RU" dirty="0"/>
              <a:t> на </a:t>
            </a:r>
            <a:r>
              <a:rPr lang="ru-RU" dirty="0" err="1"/>
              <a:t>гринвіцькому</a:t>
            </a:r>
            <a:r>
              <a:rPr lang="ru-RU" dirty="0"/>
              <a:t> </a:t>
            </a:r>
            <a:r>
              <a:rPr lang="ru-RU" dirty="0" err="1"/>
              <a:t>меридіані</a:t>
            </a:r>
            <a:r>
              <a:rPr lang="ru-RU" dirty="0"/>
              <a:t>.</a:t>
            </a:r>
          </a:p>
          <a:p>
            <a:r>
              <a:rPr lang="ru-RU" b="1" dirty="0" err="1"/>
              <a:t>Місцевий</a:t>
            </a:r>
            <a:r>
              <a:rPr lang="ru-RU" b="1" dirty="0"/>
              <a:t> </a:t>
            </a:r>
            <a:r>
              <a:rPr lang="ru-RU" b="1" dirty="0" err="1"/>
              <a:t>середній</a:t>
            </a:r>
            <a:r>
              <a:rPr lang="ru-RU" b="1" dirty="0"/>
              <a:t> </a:t>
            </a:r>
            <a:r>
              <a:rPr lang="ru-RU" b="1" dirty="0" err="1"/>
              <a:t>зоряний</a:t>
            </a:r>
            <a:r>
              <a:rPr lang="ru-RU" b="1" dirty="0"/>
              <a:t> час </a:t>
            </a:r>
            <a:r>
              <a:rPr lang="ru-RU" dirty="0"/>
              <a:t>(англ. </a:t>
            </a:r>
            <a:r>
              <a:rPr lang="en-US" dirty="0"/>
              <a:t>Local Mean Sidereal Time, LMST) — </a:t>
            </a:r>
            <a:r>
              <a:rPr lang="ru-RU" dirty="0" err="1"/>
              <a:t>часовий</a:t>
            </a:r>
            <a:r>
              <a:rPr lang="ru-RU" dirty="0"/>
              <a:t> кут </a:t>
            </a:r>
            <a:r>
              <a:rPr lang="ru-RU" dirty="0" err="1"/>
              <a:t>середньої</a:t>
            </a:r>
            <a:r>
              <a:rPr lang="ru-RU" dirty="0"/>
              <a:t> точки </a:t>
            </a:r>
            <a:r>
              <a:rPr lang="ru-RU" dirty="0" err="1"/>
              <a:t>весняного</a:t>
            </a:r>
            <a:r>
              <a:rPr lang="ru-RU" dirty="0"/>
              <a:t> </a:t>
            </a:r>
            <a:r>
              <a:rPr lang="ru-RU" dirty="0" err="1"/>
              <a:t>рівнодення</a:t>
            </a:r>
            <a:r>
              <a:rPr lang="ru-RU" dirty="0"/>
              <a:t> ♈</a:t>
            </a:r>
            <a:r>
              <a:rPr lang="ru-RU" dirty="0" err="1"/>
              <a:t>серед</a:t>
            </a:r>
            <a:r>
              <a:rPr lang="ru-RU" dirty="0"/>
              <a:t>.</a:t>
            </a:r>
          </a:p>
          <a:p>
            <a:r>
              <a:rPr lang="ru-RU" b="1" dirty="0" err="1"/>
              <a:t>Гринвіцький</a:t>
            </a:r>
            <a:r>
              <a:rPr lang="ru-RU" b="1" dirty="0"/>
              <a:t> </a:t>
            </a:r>
            <a:r>
              <a:rPr lang="ru-RU" b="1" dirty="0" err="1"/>
              <a:t>середній</a:t>
            </a:r>
            <a:r>
              <a:rPr lang="ru-RU" b="1" dirty="0"/>
              <a:t> </a:t>
            </a:r>
            <a:r>
              <a:rPr lang="ru-RU" b="1" dirty="0" err="1"/>
              <a:t>зоряний</a:t>
            </a:r>
            <a:r>
              <a:rPr lang="ru-RU" b="1" dirty="0"/>
              <a:t> час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b="1" dirty="0" err="1"/>
              <a:t>зорянийи</a:t>
            </a:r>
            <a:r>
              <a:rPr lang="ru-RU" b="1" dirty="0"/>
              <a:t> </a:t>
            </a:r>
            <a:r>
              <a:rPr lang="ru-RU" b="1" dirty="0" err="1"/>
              <a:t>середній</a:t>
            </a:r>
            <a:r>
              <a:rPr lang="ru-RU" b="1" dirty="0"/>
              <a:t> час за </a:t>
            </a:r>
            <a:r>
              <a:rPr lang="ru-RU" b="1" dirty="0" err="1"/>
              <a:t>Гринвічем</a:t>
            </a:r>
            <a:r>
              <a:rPr lang="ru-RU" b="1" dirty="0"/>
              <a:t> </a:t>
            </a:r>
            <a:r>
              <a:rPr lang="ru-RU" dirty="0"/>
              <a:t>(англ. </a:t>
            </a:r>
            <a:r>
              <a:rPr lang="en-US" dirty="0"/>
              <a:t>Greenwich Mean Sidereal Time, GMST) — </a:t>
            </a:r>
            <a:r>
              <a:rPr lang="ru-RU" dirty="0" err="1"/>
              <a:t>часовий</a:t>
            </a:r>
            <a:r>
              <a:rPr lang="ru-RU" dirty="0"/>
              <a:t> кут </a:t>
            </a:r>
            <a:r>
              <a:rPr lang="ru-RU" dirty="0" err="1"/>
              <a:t>середньої</a:t>
            </a:r>
            <a:r>
              <a:rPr lang="ru-RU" dirty="0"/>
              <a:t> точки </a:t>
            </a:r>
            <a:r>
              <a:rPr lang="ru-RU" dirty="0" err="1"/>
              <a:t>весняного</a:t>
            </a:r>
            <a:r>
              <a:rPr lang="ru-RU" dirty="0"/>
              <a:t> </a:t>
            </a:r>
            <a:r>
              <a:rPr lang="ru-RU" dirty="0" err="1"/>
              <a:t>рівнодення</a:t>
            </a:r>
            <a:r>
              <a:rPr lang="ru-RU" dirty="0"/>
              <a:t> ♈</a:t>
            </a:r>
            <a:r>
              <a:rPr lang="ru-RU" dirty="0" err="1"/>
              <a:t>серед</a:t>
            </a:r>
            <a:r>
              <a:rPr lang="ru-RU" dirty="0"/>
              <a:t> на </a:t>
            </a:r>
            <a:r>
              <a:rPr lang="ru-RU" dirty="0" err="1"/>
              <a:t>гринвіцькому</a:t>
            </a:r>
            <a:r>
              <a:rPr lang="ru-RU" dirty="0"/>
              <a:t> </a:t>
            </a:r>
            <a:r>
              <a:rPr lang="ru-RU" dirty="0" err="1"/>
              <a:t>меридіані</a:t>
            </a:r>
            <a:r>
              <a:rPr lang="ru-RU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544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D5856DC4-4F3A-4876-AD03-1A48A56F500E}"/>
              </a:ext>
            </a:extLst>
          </p:cNvPr>
          <p:cNvSpPr/>
          <p:nvPr/>
        </p:nvSpPr>
        <p:spPr>
          <a:xfrm>
            <a:off x="0" y="-106532"/>
            <a:ext cx="118161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ru-RU" b="1" dirty="0" err="1"/>
              <a:t>Часові</a:t>
            </a:r>
            <a:r>
              <a:rPr lang="ru-RU" b="1" dirty="0"/>
              <a:t> </a:t>
            </a:r>
            <a:r>
              <a:rPr lang="ru-RU" b="1" dirty="0" err="1"/>
              <a:t>пояси</a:t>
            </a:r>
            <a:r>
              <a:rPr lang="ru-RU" b="1" dirty="0"/>
              <a:t> </a:t>
            </a:r>
            <a:r>
              <a:rPr lang="ru-RU" b="1" dirty="0" err="1"/>
              <a:t>Землі</a:t>
            </a:r>
            <a:endParaRPr lang="ru-RU" b="1" dirty="0"/>
          </a:p>
          <a:p>
            <a:r>
              <a:rPr lang="ru-RU" sz="1400" dirty="0" err="1"/>
              <a:t>Часови́й</a:t>
            </a:r>
            <a:r>
              <a:rPr lang="ru-RU" sz="1400" dirty="0"/>
              <a:t> </a:t>
            </a:r>
            <a:r>
              <a:rPr lang="ru-RU" sz="1400" dirty="0" err="1"/>
              <a:t>по́яс</a:t>
            </a:r>
            <a:r>
              <a:rPr lang="ru-RU" sz="1400" dirty="0"/>
              <a:t> — </a:t>
            </a:r>
            <a:r>
              <a:rPr lang="ru-RU" sz="1400" dirty="0" err="1"/>
              <a:t>частина</a:t>
            </a:r>
            <a:r>
              <a:rPr lang="ru-RU" sz="1400" dirty="0"/>
              <a:t> </a:t>
            </a:r>
            <a:r>
              <a:rPr lang="ru-RU" sz="1400" dirty="0" err="1"/>
              <a:t>поверхні</a:t>
            </a:r>
            <a:r>
              <a:rPr lang="ru-RU" sz="1400" dirty="0"/>
              <a:t> </a:t>
            </a:r>
            <a:r>
              <a:rPr lang="ru-RU" sz="1400" dirty="0" err="1"/>
              <a:t>земної</a:t>
            </a:r>
            <a:r>
              <a:rPr lang="ru-RU" sz="1400" dirty="0"/>
              <a:t> </a:t>
            </a:r>
            <a:r>
              <a:rPr lang="ru-RU" sz="1400" dirty="0" err="1"/>
              <a:t>кулі</a:t>
            </a:r>
            <a:r>
              <a:rPr lang="ru-RU" sz="1400" dirty="0"/>
              <a:t>, на </a:t>
            </a:r>
            <a:r>
              <a:rPr lang="ru-RU" sz="1400" dirty="0" err="1"/>
              <a:t>якій</a:t>
            </a:r>
            <a:r>
              <a:rPr lang="ru-RU" sz="1400" dirty="0"/>
              <a:t> </a:t>
            </a:r>
            <a:r>
              <a:rPr lang="ru-RU" sz="1400" dirty="0" err="1"/>
              <a:t>прийнятий</a:t>
            </a:r>
            <a:r>
              <a:rPr lang="ru-RU" sz="1400" dirty="0"/>
              <a:t> один </a:t>
            </a:r>
            <a:r>
              <a:rPr lang="ru-RU" sz="1400" dirty="0" err="1"/>
              <a:t>стандартний</a:t>
            </a:r>
            <a:r>
              <a:rPr lang="ru-RU" sz="1400" dirty="0"/>
              <a:t> час, </a:t>
            </a:r>
            <a:r>
              <a:rPr lang="ru-RU" sz="1400" dirty="0" err="1"/>
              <a:t>який</a:t>
            </a:r>
            <a:r>
              <a:rPr lang="ru-RU" sz="1400" dirty="0"/>
              <a:t> </a:t>
            </a:r>
            <a:r>
              <a:rPr lang="ru-RU" sz="1400" dirty="0" err="1"/>
              <a:t>ще</a:t>
            </a:r>
            <a:r>
              <a:rPr lang="ru-RU" sz="1400" dirty="0"/>
              <a:t> часто </a:t>
            </a:r>
            <a:r>
              <a:rPr lang="ru-RU" sz="1400" dirty="0" err="1"/>
              <a:t>називають</a:t>
            </a:r>
            <a:r>
              <a:rPr lang="ru-RU" sz="1400" dirty="0"/>
              <a:t> </a:t>
            </a:r>
            <a:r>
              <a:rPr lang="ru-RU" sz="1400" dirty="0" err="1"/>
              <a:t>місцевим</a:t>
            </a:r>
            <a:r>
              <a:rPr lang="ru-RU" sz="1400" dirty="0"/>
              <a:t> часом. Для </a:t>
            </a:r>
            <a:r>
              <a:rPr lang="ru-RU" sz="1400" dirty="0" err="1"/>
              <a:t>зручності</a:t>
            </a:r>
            <a:r>
              <a:rPr lang="ru-RU" sz="1400" dirty="0"/>
              <a:t> </a:t>
            </a:r>
            <a:r>
              <a:rPr lang="ru-RU" sz="1400" dirty="0" err="1"/>
              <a:t>відліку</a:t>
            </a:r>
            <a:r>
              <a:rPr lang="ru-RU" sz="1400" dirty="0"/>
              <a:t> поточного часу вся </a:t>
            </a:r>
            <a:r>
              <a:rPr lang="ru-RU" sz="1400" dirty="0" err="1"/>
              <a:t>територія</a:t>
            </a:r>
            <a:r>
              <a:rPr lang="ru-RU" sz="1400" dirty="0"/>
              <a:t> </a:t>
            </a:r>
            <a:r>
              <a:rPr lang="ru-RU" sz="1400" dirty="0" err="1"/>
              <a:t>земної</a:t>
            </a:r>
            <a:r>
              <a:rPr lang="ru-RU" sz="1400" dirty="0"/>
              <a:t> </a:t>
            </a:r>
            <a:r>
              <a:rPr lang="ru-RU" sz="1400" dirty="0" err="1"/>
              <a:t>кулі</a:t>
            </a:r>
            <a:r>
              <a:rPr lang="ru-RU" sz="1400" dirty="0"/>
              <a:t> </a:t>
            </a:r>
            <a:r>
              <a:rPr lang="ru-RU" sz="1400" dirty="0" err="1"/>
              <a:t>поділена</a:t>
            </a:r>
            <a:r>
              <a:rPr lang="ru-RU" sz="1400" dirty="0"/>
              <a:t> на 24 </a:t>
            </a:r>
            <a:r>
              <a:rPr lang="ru-RU" sz="1400" dirty="0" err="1"/>
              <a:t>часові</a:t>
            </a:r>
            <a:r>
              <a:rPr lang="ru-RU" sz="1400" dirty="0"/>
              <a:t> </a:t>
            </a:r>
            <a:r>
              <a:rPr lang="ru-RU" sz="1400" dirty="0" err="1"/>
              <a:t>пояси</a:t>
            </a:r>
            <a:r>
              <a:rPr lang="ru-RU" sz="1400" dirty="0"/>
              <a:t> шириною в </a:t>
            </a:r>
            <a:r>
              <a:rPr lang="ru-RU" sz="1400" dirty="0" err="1"/>
              <a:t>середньому</a:t>
            </a:r>
            <a:r>
              <a:rPr lang="ru-RU" sz="1400" dirty="0"/>
              <a:t> 15°. В межах кожного такого поясу </a:t>
            </a:r>
            <a:r>
              <a:rPr lang="ru-RU" sz="1400" dirty="0" err="1"/>
              <a:t>встановлюється</a:t>
            </a:r>
            <a:r>
              <a:rPr lang="ru-RU" sz="1400" dirty="0"/>
              <a:t> </a:t>
            </a:r>
            <a:r>
              <a:rPr lang="ru-RU" sz="1400" dirty="0" err="1"/>
              <a:t>свій</a:t>
            </a:r>
            <a:r>
              <a:rPr lang="ru-RU" sz="1400" dirty="0"/>
              <a:t> </a:t>
            </a:r>
            <a:r>
              <a:rPr lang="ru-RU" sz="1400" dirty="0" err="1"/>
              <a:t>єдиний</a:t>
            </a:r>
            <a:r>
              <a:rPr lang="ru-RU" sz="1400" dirty="0"/>
              <a:t> </a:t>
            </a:r>
            <a:r>
              <a:rPr lang="ru-RU" sz="1400" dirty="0" err="1"/>
              <a:t>поясний</a:t>
            </a:r>
            <a:r>
              <a:rPr lang="ru-RU" sz="1400" dirty="0"/>
              <a:t> час.</a:t>
            </a:r>
          </a:p>
          <a:p>
            <a:endParaRPr lang="ru-RU" dirty="0"/>
          </a:p>
        </p:txBody>
      </p:sp>
      <p:pic>
        <p:nvPicPr>
          <p:cNvPr id="2050" name="Picture 2" descr="https://upload.wikimedia.org/wikipedia/commons/thumb/a/ad/Standard_time_zones_of_the_world.png/1920px-Standard_time_zones_of_the_world.png">
            <a:extLst>
              <a:ext uri="{FF2B5EF4-FFF2-40B4-BE49-F238E27FC236}">
                <a16:creationId xmlns:a16="http://schemas.microsoft.com/office/drawing/2014/main" xmlns="" id="{FA9C09ED-CB19-4319-BD3D-BF4A68EB7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9" y="1143339"/>
            <a:ext cx="11816178" cy="571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19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B6B9331-1316-4907-8E49-526B1D8AE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86" y="365124"/>
            <a:ext cx="8279166" cy="6381905"/>
          </a:xfrm>
        </p:spPr>
        <p:txBody>
          <a:bodyPr>
            <a:normAutofit fontScale="70000" lnSpcReduction="20000"/>
          </a:bodyPr>
          <a:lstStyle/>
          <a:p>
            <a:r>
              <a:rPr lang="ru-RU" dirty="0" err="1"/>
              <a:t>Формування</a:t>
            </a:r>
            <a:r>
              <a:rPr lang="ru-RU" dirty="0"/>
              <a:t> </a:t>
            </a:r>
            <a:r>
              <a:rPr lang="ru-RU" dirty="0" err="1"/>
              <a:t>часових</a:t>
            </a:r>
            <a:r>
              <a:rPr lang="ru-RU" dirty="0"/>
              <a:t> </a:t>
            </a:r>
            <a:r>
              <a:rPr lang="ru-RU" dirty="0" err="1"/>
              <a:t>поясів</a:t>
            </a:r>
            <a:r>
              <a:rPr lang="ru-RU" dirty="0"/>
              <a:t> </a:t>
            </a:r>
            <a:r>
              <a:rPr lang="ru-RU" dirty="0" err="1"/>
              <a:t>пов'язане</a:t>
            </a:r>
            <a:r>
              <a:rPr lang="ru-RU" dirty="0"/>
              <a:t> з </a:t>
            </a:r>
            <a:r>
              <a:rPr lang="ru-RU" dirty="0" err="1"/>
              <a:t>прагненням</a:t>
            </a:r>
            <a:r>
              <a:rPr lang="ru-RU" dirty="0"/>
              <a:t>, з одного боку, </a:t>
            </a:r>
            <a:r>
              <a:rPr lang="ru-RU" dirty="0" err="1"/>
              <a:t>враховувати</a:t>
            </a:r>
            <a:r>
              <a:rPr lang="ru-RU" dirty="0"/>
              <a:t> </a:t>
            </a:r>
            <a:r>
              <a:rPr lang="ru-RU" dirty="0" err="1"/>
              <a:t>обертання</a:t>
            </a:r>
            <a:r>
              <a:rPr lang="ru-RU" dirty="0"/>
              <a:t> </a:t>
            </a:r>
            <a:r>
              <a:rPr lang="ru-RU" dirty="0" err="1"/>
              <a:t>Землі</a:t>
            </a:r>
            <a:r>
              <a:rPr lang="ru-RU" dirty="0"/>
              <a:t> </a:t>
            </a:r>
            <a:r>
              <a:rPr lang="ru-RU" dirty="0" err="1"/>
              <a:t>навколо</a:t>
            </a:r>
            <a:r>
              <a:rPr lang="ru-RU" dirty="0"/>
              <a:t> </a:t>
            </a:r>
            <a:r>
              <a:rPr lang="ru-RU" dirty="0" err="1"/>
              <a:t>своєї</a:t>
            </a:r>
            <a:r>
              <a:rPr lang="ru-RU" dirty="0"/>
              <a:t> </a:t>
            </a:r>
            <a:r>
              <a:rPr lang="ru-RU" dirty="0" err="1"/>
              <a:t>осі</a:t>
            </a:r>
            <a:r>
              <a:rPr lang="ru-RU" dirty="0"/>
              <a:t>, а з другого боку, </a:t>
            </a:r>
            <a:r>
              <a:rPr lang="ru-RU" dirty="0" err="1"/>
              <a:t>визначити</a:t>
            </a:r>
            <a:r>
              <a:rPr lang="ru-RU" dirty="0"/>
              <a:t> </a:t>
            </a:r>
            <a:r>
              <a:rPr lang="ru-RU" dirty="0" err="1"/>
              <a:t>території</a:t>
            </a:r>
            <a:r>
              <a:rPr lang="ru-RU" dirty="0"/>
              <a:t> (</a:t>
            </a:r>
            <a:r>
              <a:rPr lang="ru-RU" dirty="0" err="1"/>
              <a:t>часові</a:t>
            </a:r>
            <a:r>
              <a:rPr lang="ru-RU" dirty="0"/>
              <a:t> </a:t>
            </a:r>
            <a:r>
              <a:rPr lang="ru-RU" dirty="0" err="1"/>
              <a:t>зони</a:t>
            </a:r>
            <a:r>
              <a:rPr lang="ru-RU" dirty="0"/>
              <a:t>) з </a:t>
            </a:r>
            <a:r>
              <a:rPr lang="ru-RU" dirty="0" err="1"/>
              <a:t>приблизно</a:t>
            </a:r>
            <a:r>
              <a:rPr lang="ru-RU" dirty="0"/>
              <a:t> </a:t>
            </a:r>
            <a:r>
              <a:rPr lang="ru-RU" dirty="0" err="1"/>
              <a:t>однаковим</a:t>
            </a:r>
            <a:r>
              <a:rPr lang="ru-RU" dirty="0"/>
              <a:t> </a:t>
            </a:r>
            <a:r>
              <a:rPr lang="ru-RU" dirty="0" err="1"/>
              <a:t>місцевим</a:t>
            </a:r>
            <a:r>
              <a:rPr lang="ru-RU" dirty="0"/>
              <a:t> часом таким чином, </a:t>
            </a:r>
            <a:r>
              <a:rPr lang="ru-RU" dirty="0" err="1"/>
              <a:t>щоб</a:t>
            </a:r>
            <a:r>
              <a:rPr lang="ru-RU" dirty="0"/>
              <a:t> </a:t>
            </a:r>
            <a:r>
              <a:rPr lang="ru-RU" dirty="0" err="1"/>
              <a:t>відмінності</a:t>
            </a:r>
            <a:r>
              <a:rPr lang="ru-RU" dirty="0"/>
              <a:t> в </a:t>
            </a:r>
            <a:r>
              <a:rPr lang="ru-RU" dirty="0" err="1"/>
              <a:t>часі</a:t>
            </a:r>
            <a:r>
              <a:rPr lang="ru-RU" dirty="0"/>
              <a:t> </a:t>
            </a:r>
            <a:r>
              <a:rPr lang="ru-RU" dirty="0" err="1"/>
              <a:t>між</a:t>
            </a:r>
            <a:r>
              <a:rPr lang="ru-RU" dirty="0"/>
              <a:t> ними </a:t>
            </a:r>
            <a:r>
              <a:rPr lang="ru-RU" dirty="0" err="1"/>
              <a:t>були</a:t>
            </a:r>
            <a:r>
              <a:rPr lang="ru-RU" dirty="0"/>
              <a:t> </a:t>
            </a:r>
            <a:r>
              <a:rPr lang="ru-RU" dirty="0" err="1"/>
              <a:t>кратні</a:t>
            </a:r>
            <a:r>
              <a:rPr lang="ru-RU" dirty="0"/>
              <a:t> </a:t>
            </a:r>
            <a:r>
              <a:rPr lang="ru-RU" dirty="0" err="1"/>
              <a:t>одній</a:t>
            </a:r>
            <a:r>
              <a:rPr lang="ru-RU" dirty="0"/>
              <a:t> </a:t>
            </a:r>
            <a:r>
              <a:rPr lang="ru-RU" dirty="0" err="1"/>
              <a:t>годині</a:t>
            </a:r>
            <a:r>
              <a:rPr lang="ru-RU" dirty="0"/>
              <a:t>. У </a:t>
            </a:r>
            <a:r>
              <a:rPr lang="ru-RU" dirty="0" err="1"/>
              <a:t>результаті</a:t>
            </a:r>
            <a:r>
              <a:rPr lang="ru-RU" dirty="0"/>
              <a:t> </a:t>
            </a:r>
            <a:r>
              <a:rPr lang="ru-RU" dirty="0" err="1"/>
              <a:t>досягнуто</a:t>
            </a:r>
            <a:r>
              <a:rPr lang="ru-RU" dirty="0"/>
              <a:t> </a:t>
            </a:r>
            <a:r>
              <a:rPr lang="ru-RU" dirty="0" err="1"/>
              <a:t>рішення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повинно бути 24 </a:t>
            </a:r>
            <a:r>
              <a:rPr lang="ru-RU" dirty="0" err="1"/>
              <a:t>часових</a:t>
            </a:r>
            <a:r>
              <a:rPr lang="ru-RU" dirty="0"/>
              <a:t> </a:t>
            </a:r>
            <a:r>
              <a:rPr lang="ru-RU" dirty="0" err="1"/>
              <a:t>пояси</a:t>
            </a:r>
            <a:r>
              <a:rPr lang="ru-RU" dirty="0"/>
              <a:t> і </a:t>
            </a:r>
            <a:r>
              <a:rPr lang="ru-RU" dirty="0" err="1"/>
              <a:t>кожен</a:t>
            </a:r>
            <a:r>
              <a:rPr lang="ru-RU" dirty="0"/>
              <a:t> з них повинен </a:t>
            </a:r>
            <a:r>
              <a:rPr lang="ru-RU" dirty="0" err="1"/>
              <a:t>охоплювати</a:t>
            </a:r>
            <a:r>
              <a:rPr lang="ru-RU" dirty="0"/>
              <a:t> </a:t>
            </a:r>
            <a:r>
              <a:rPr lang="ru-RU" dirty="0" err="1"/>
              <a:t>територію</a:t>
            </a:r>
            <a:r>
              <a:rPr lang="ru-RU" dirty="0"/>
              <a:t> </a:t>
            </a:r>
            <a:r>
              <a:rPr lang="ru-RU" dirty="0" err="1"/>
              <a:t>приблизно</a:t>
            </a:r>
            <a:r>
              <a:rPr lang="ru-RU" dirty="0"/>
              <a:t> 15° у ширину (± 7,5° </a:t>
            </a:r>
            <a:r>
              <a:rPr lang="ru-RU" dirty="0" err="1"/>
              <a:t>щодо</a:t>
            </a:r>
            <a:r>
              <a:rPr lang="ru-RU" dirty="0"/>
              <a:t> </a:t>
            </a:r>
            <a:r>
              <a:rPr lang="ru-RU" dirty="0" err="1"/>
              <a:t>відповідного</a:t>
            </a:r>
            <a:r>
              <a:rPr lang="ru-RU" dirty="0"/>
              <a:t> </a:t>
            </a:r>
            <a:r>
              <a:rPr lang="ru-RU" dirty="0" err="1"/>
              <a:t>середнього</a:t>
            </a:r>
            <a:r>
              <a:rPr lang="ru-RU" dirty="0"/>
              <a:t> </a:t>
            </a:r>
            <a:r>
              <a:rPr lang="ru-RU" dirty="0" err="1"/>
              <a:t>меридіана</a:t>
            </a:r>
            <a:r>
              <a:rPr lang="ru-RU" dirty="0"/>
              <a:t>). Точкою </a:t>
            </a:r>
            <a:r>
              <a:rPr lang="ru-RU" dirty="0" err="1"/>
              <a:t>відліку</a:t>
            </a:r>
            <a:r>
              <a:rPr lang="ru-RU" dirty="0"/>
              <a:t> </a:t>
            </a:r>
            <a:r>
              <a:rPr lang="ru-RU" dirty="0" err="1"/>
              <a:t>прийнятий</a:t>
            </a:r>
            <a:r>
              <a:rPr lang="ru-RU" dirty="0"/>
              <a:t> </a:t>
            </a:r>
            <a:r>
              <a:rPr lang="ru-RU" dirty="0" err="1"/>
              <a:t>гринвіцький</a:t>
            </a:r>
            <a:r>
              <a:rPr lang="ru-RU" dirty="0"/>
              <a:t> </a:t>
            </a:r>
            <a:r>
              <a:rPr lang="ru-RU" dirty="0" err="1"/>
              <a:t>меридіан</a:t>
            </a:r>
            <a:r>
              <a:rPr lang="ru-RU" dirty="0"/>
              <a:t>, </a:t>
            </a:r>
            <a:r>
              <a:rPr lang="ru-RU" dirty="0" err="1"/>
              <a:t>нульовий</a:t>
            </a:r>
            <a:r>
              <a:rPr lang="ru-RU" dirty="0"/>
              <a:t> </a:t>
            </a:r>
            <a:r>
              <a:rPr lang="ru-RU" dirty="0" err="1"/>
              <a:t>меридіан</a:t>
            </a:r>
            <a:r>
              <a:rPr lang="ru-RU" dirty="0"/>
              <a:t>, </a:t>
            </a:r>
            <a:r>
              <a:rPr lang="ru-RU" dirty="0" err="1"/>
              <a:t>середній</a:t>
            </a:r>
            <a:r>
              <a:rPr lang="ru-RU" dirty="0"/>
              <a:t> </a:t>
            </a:r>
            <a:r>
              <a:rPr lang="ru-RU" dirty="0" err="1"/>
              <a:t>меридіан</a:t>
            </a:r>
            <a:r>
              <a:rPr lang="ru-RU" dirty="0"/>
              <a:t> </a:t>
            </a:r>
            <a:r>
              <a:rPr lang="ru-RU" dirty="0" err="1"/>
              <a:t>нульового</a:t>
            </a:r>
            <a:r>
              <a:rPr lang="ru-RU" dirty="0"/>
              <a:t> часового поясу.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ru-RU" dirty="0"/>
              <a:t>Зараз час </a:t>
            </a:r>
            <a:r>
              <a:rPr lang="ru-RU" dirty="0" err="1"/>
              <a:t>встановлюється</a:t>
            </a:r>
            <a:r>
              <a:rPr lang="ru-RU" dirty="0"/>
              <a:t> за </a:t>
            </a:r>
            <a:r>
              <a:rPr lang="ru-RU" dirty="0" err="1"/>
              <a:t>допомогою</a:t>
            </a:r>
            <a:r>
              <a:rPr lang="ru-RU" dirty="0"/>
              <a:t> </a:t>
            </a:r>
            <a:r>
              <a:rPr lang="ru-RU" dirty="0" err="1"/>
              <a:t>всесвітнього</a:t>
            </a:r>
            <a:r>
              <a:rPr lang="ru-RU" dirty="0"/>
              <a:t> </a:t>
            </a:r>
            <a:r>
              <a:rPr lang="ru-RU" dirty="0" err="1"/>
              <a:t>координованого</a:t>
            </a:r>
            <a:r>
              <a:rPr lang="ru-RU" dirty="0"/>
              <a:t> часу (</a:t>
            </a:r>
            <a:r>
              <a:rPr lang="en-US" dirty="0"/>
              <a:t>UTC), </a:t>
            </a:r>
            <a:r>
              <a:rPr lang="ru-RU" dirty="0" err="1"/>
              <a:t>який</a:t>
            </a:r>
            <a:r>
              <a:rPr lang="ru-RU" dirty="0"/>
              <a:t> введений </a:t>
            </a:r>
            <a:r>
              <a:rPr lang="ru-RU" dirty="0" err="1"/>
              <a:t>замість</a:t>
            </a:r>
            <a:r>
              <a:rPr lang="ru-RU" dirty="0"/>
              <a:t> часу за </a:t>
            </a:r>
            <a:r>
              <a:rPr lang="ru-RU" dirty="0" err="1"/>
              <a:t>Гринвічем</a:t>
            </a:r>
            <a:r>
              <a:rPr lang="ru-RU" dirty="0"/>
              <a:t> (</a:t>
            </a:r>
            <a:r>
              <a:rPr lang="en-US" dirty="0"/>
              <a:t>GMT, </a:t>
            </a:r>
            <a:r>
              <a:rPr lang="ru-RU" dirty="0"/>
              <a:t>див. </a:t>
            </a:r>
            <a:r>
              <a:rPr lang="ru-RU" dirty="0" err="1"/>
              <a:t>Середній</a:t>
            </a:r>
            <a:r>
              <a:rPr lang="ru-RU" dirty="0"/>
              <a:t> час за </a:t>
            </a:r>
            <a:r>
              <a:rPr lang="ru-RU" dirty="0" err="1"/>
              <a:t>Гринвічем</a:t>
            </a:r>
            <a:r>
              <a:rPr lang="ru-RU" dirty="0"/>
              <a:t>). Шкала </a:t>
            </a:r>
            <a:r>
              <a:rPr lang="en-US" dirty="0"/>
              <a:t>UTC </a:t>
            </a:r>
            <a:r>
              <a:rPr lang="ru-RU" dirty="0" err="1"/>
              <a:t>базується</a:t>
            </a:r>
            <a:r>
              <a:rPr lang="ru-RU" dirty="0"/>
              <a:t> на </a:t>
            </a:r>
            <a:r>
              <a:rPr lang="ru-RU" dirty="0" err="1"/>
              <a:t>рівномірній</a:t>
            </a:r>
            <a:r>
              <a:rPr lang="ru-RU" dirty="0"/>
              <a:t> </a:t>
            </a:r>
            <a:r>
              <a:rPr lang="ru-RU" dirty="0" err="1"/>
              <a:t>шкалі</a:t>
            </a:r>
            <a:r>
              <a:rPr lang="ru-RU" dirty="0"/>
              <a:t> атомного часу (</a:t>
            </a:r>
            <a:r>
              <a:rPr lang="en-US" dirty="0"/>
              <a:t>TAI) </a:t>
            </a:r>
            <a:r>
              <a:rPr lang="ru-RU" dirty="0"/>
              <a:t>і є </a:t>
            </a:r>
            <a:r>
              <a:rPr lang="ru-RU" dirty="0" err="1"/>
              <a:t>зручнішою</a:t>
            </a:r>
            <a:r>
              <a:rPr lang="ru-RU" dirty="0"/>
              <a:t> для </a:t>
            </a:r>
            <a:r>
              <a:rPr lang="ru-RU" dirty="0" err="1"/>
              <a:t>цивільного</a:t>
            </a:r>
            <a:r>
              <a:rPr lang="ru-RU" dirty="0"/>
              <a:t> </a:t>
            </a:r>
            <a:r>
              <a:rPr lang="ru-RU" dirty="0" err="1"/>
              <a:t>використання</a:t>
            </a:r>
            <a:r>
              <a:rPr lang="ru-RU" dirty="0"/>
              <a:t>. </a:t>
            </a:r>
            <a:r>
              <a:rPr lang="ru-RU" dirty="0" err="1"/>
              <a:t>Часові</a:t>
            </a:r>
            <a:r>
              <a:rPr lang="ru-RU" dirty="0"/>
              <a:t> </a:t>
            </a:r>
            <a:r>
              <a:rPr lang="ru-RU" dirty="0" err="1"/>
              <a:t>пояси</a:t>
            </a:r>
            <a:r>
              <a:rPr lang="ru-RU" dirty="0"/>
              <a:t> </a:t>
            </a:r>
            <a:r>
              <a:rPr lang="ru-RU" dirty="0" err="1"/>
              <a:t>навколо</a:t>
            </a:r>
            <a:r>
              <a:rPr lang="ru-RU" dirty="0"/>
              <a:t> </a:t>
            </a:r>
            <a:r>
              <a:rPr lang="ru-RU" dirty="0" err="1"/>
              <a:t>земної</a:t>
            </a:r>
            <a:r>
              <a:rPr lang="ru-RU" dirty="0"/>
              <a:t> </a:t>
            </a:r>
            <a:r>
              <a:rPr lang="ru-RU" dirty="0" err="1"/>
              <a:t>кулі</a:t>
            </a:r>
            <a:r>
              <a:rPr lang="ru-RU" dirty="0"/>
              <a:t> </a:t>
            </a:r>
            <a:r>
              <a:rPr lang="ru-RU" dirty="0" err="1"/>
              <a:t>описуються</a:t>
            </a:r>
            <a:r>
              <a:rPr lang="ru-RU" dirty="0"/>
              <a:t> як </a:t>
            </a:r>
            <a:r>
              <a:rPr lang="ru-RU" dirty="0" err="1"/>
              <a:t>додатне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від'ємне</a:t>
            </a:r>
            <a:r>
              <a:rPr lang="ru-RU" dirty="0"/>
              <a:t> </a:t>
            </a:r>
            <a:r>
              <a:rPr lang="ru-RU" dirty="0" err="1"/>
              <a:t>зміщення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en-US" dirty="0"/>
              <a:t>UTC: </a:t>
            </a:r>
            <a:r>
              <a:rPr lang="ru-RU" dirty="0" err="1"/>
              <a:t>негативні</a:t>
            </a:r>
            <a:r>
              <a:rPr lang="ru-RU" dirty="0"/>
              <a:t> </a:t>
            </a:r>
            <a:r>
              <a:rPr lang="ru-RU" dirty="0" err="1"/>
              <a:t>зміщення</a:t>
            </a:r>
            <a:r>
              <a:rPr lang="ru-RU" dirty="0"/>
              <a:t> у </a:t>
            </a:r>
            <a:r>
              <a:rPr lang="ru-RU" dirty="0" err="1"/>
              <a:t>часових</a:t>
            </a:r>
            <a:r>
              <a:rPr lang="ru-RU" dirty="0"/>
              <a:t> </a:t>
            </a:r>
            <a:r>
              <a:rPr lang="ru-RU" dirty="0" err="1"/>
              <a:t>поясів</a:t>
            </a:r>
            <a:r>
              <a:rPr lang="ru-RU" dirty="0"/>
              <a:t> на </a:t>
            </a:r>
            <a:r>
              <a:rPr lang="ru-RU" dirty="0" err="1"/>
              <a:t>захід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нульового</a:t>
            </a:r>
            <a:r>
              <a:rPr lang="ru-RU" dirty="0"/>
              <a:t> </a:t>
            </a:r>
            <a:r>
              <a:rPr lang="ru-RU" dirty="0" err="1"/>
              <a:t>меридіана</a:t>
            </a:r>
            <a:r>
              <a:rPr lang="ru-RU" dirty="0"/>
              <a:t>, </a:t>
            </a:r>
            <a:r>
              <a:rPr lang="ru-RU" dirty="0" err="1"/>
              <a:t>позитивні</a:t>
            </a:r>
            <a:r>
              <a:rPr lang="ru-RU" dirty="0"/>
              <a:t> — на </a:t>
            </a:r>
            <a:r>
              <a:rPr lang="ru-RU" dirty="0" err="1"/>
              <a:t>схід</a:t>
            </a:r>
            <a:r>
              <a:rPr lang="ru-RU" dirty="0"/>
              <a:t>. </a:t>
            </a:r>
            <a:r>
              <a:rPr lang="ru-RU" dirty="0" err="1"/>
              <a:t>Часові</a:t>
            </a:r>
            <a:r>
              <a:rPr lang="ru-RU" dirty="0"/>
              <a:t> </a:t>
            </a:r>
            <a:r>
              <a:rPr lang="ru-RU" dirty="0" err="1"/>
              <a:t>пояси</a:t>
            </a:r>
            <a:r>
              <a:rPr lang="ru-RU" dirty="0"/>
              <a:t> </a:t>
            </a:r>
            <a:r>
              <a:rPr lang="ru-RU" dirty="0" err="1"/>
              <a:t>можуть</a:t>
            </a:r>
            <a:r>
              <a:rPr lang="ru-RU" dirty="0"/>
              <a:t> бути </a:t>
            </a:r>
            <a:r>
              <a:rPr lang="ru-RU" dirty="0" err="1"/>
              <a:t>скориговані</a:t>
            </a:r>
            <a:r>
              <a:rPr lang="ru-RU" dirty="0"/>
              <a:t> у </a:t>
            </a:r>
            <a:r>
              <a:rPr lang="ru-RU" dirty="0" err="1"/>
              <a:t>стандартну</a:t>
            </a:r>
            <a:r>
              <a:rPr lang="ru-RU" dirty="0"/>
              <a:t> </a:t>
            </a:r>
            <a:r>
              <a:rPr lang="ru-RU" dirty="0" err="1"/>
              <a:t>сезонність</a:t>
            </a:r>
            <a:r>
              <a:rPr lang="ru-RU" dirty="0"/>
              <a:t>. Для тих </a:t>
            </a:r>
            <a:r>
              <a:rPr lang="ru-RU" dirty="0" err="1"/>
              <a:t>країн</a:t>
            </a:r>
            <a:r>
              <a:rPr lang="ru-RU" dirty="0"/>
              <a:t> і </a:t>
            </a:r>
            <a:r>
              <a:rPr lang="ru-RU" dirty="0" err="1"/>
              <a:t>регіонів</a:t>
            </a:r>
            <a:r>
              <a:rPr lang="ru-RU" dirty="0"/>
              <a:t>, де </a:t>
            </a:r>
            <a:r>
              <a:rPr lang="ru-RU" dirty="0" err="1"/>
              <a:t>переходять</a:t>
            </a:r>
            <a:r>
              <a:rPr lang="ru-RU" dirty="0"/>
              <a:t> на </a:t>
            </a:r>
            <a:r>
              <a:rPr lang="ru-RU" dirty="0" err="1"/>
              <a:t>літній</a:t>
            </a:r>
            <a:r>
              <a:rPr lang="ru-RU" dirty="0"/>
              <a:t> час, </a:t>
            </a:r>
            <a:r>
              <a:rPr lang="ru-RU" dirty="0" err="1"/>
              <a:t>зміщення</a:t>
            </a:r>
            <a:r>
              <a:rPr lang="ru-RU" dirty="0"/>
              <a:t> </a:t>
            </a:r>
            <a:r>
              <a:rPr lang="ru-RU" dirty="0" err="1"/>
              <a:t>відносно</a:t>
            </a:r>
            <a:r>
              <a:rPr lang="ru-RU" dirty="0"/>
              <a:t> </a:t>
            </a:r>
            <a:r>
              <a:rPr lang="en-US" dirty="0"/>
              <a:t>UTC </a:t>
            </a:r>
            <a:r>
              <a:rPr lang="ru-RU" dirty="0" err="1"/>
              <a:t>також</a:t>
            </a:r>
            <a:r>
              <a:rPr lang="ru-RU" dirty="0"/>
              <a:t> </a:t>
            </a:r>
            <a:r>
              <a:rPr lang="ru-RU" dirty="0" err="1"/>
              <a:t>змінюється</a:t>
            </a:r>
            <a:r>
              <a:rPr lang="ru-RU" dirty="0"/>
              <a:t> (</a:t>
            </a:r>
            <a:r>
              <a:rPr lang="ru-RU" dirty="0" err="1"/>
              <a:t>зазвичай</a:t>
            </a:r>
            <a:r>
              <a:rPr lang="ru-RU" dirty="0"/>
              <a:t> +1 година).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A443761D-A706-455F-9519-80085C1D7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260" y="195308"/>
            <a:ext cx="3221854" cy="3221854"/>
          </a:xfrm>
          <a:prstGeom prst="rect">
            <a:avLst/>
          </a:prstGeom>
        </p:spPr>
      </p:pic>
      <p:pic>
        <p:nvPicPr>
          <p:cNvPr id="3074" name="Picture 2" descr="https://upload.wikimedia.org/wikipedia/commons/thumb/1/16/Time_zones_of_Europe_%28Crimea_disputed%29.svg/593px-Time_zones_of_Europe_%28Crimea_disputed%29.svg.png">
            <a:extLst>
              <a:ext uri="{FF2B5EF4-FFF2-40B4-BE49-F238E27FC236}">
                <a16:creationId xmlns:a16="http://schemas.microsoft.com/office/drawing/2014/main" xmlns="" id="{4B52B443-DF2D-4136-8874-4E4C6B15B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261" y="3524435"/>
            <a:ext cx="3221854" cy="329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28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B33940D-2AD1-456C-8C4C-A0CB2C48F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8" y="-123147"/>
            <a:ext cx="10515600" cy="1325563"/>
          </a:xfrm>
        </p:spPr>
        <p:txBody>
          <a:bodyPr/>
          <a:lstStyle/>
          <a:p>
            <a:r>
              <a:rPr lang="ru-RU" b="1" dirty="0" err="1"/>
              <a:t>Літній</a:t>
            </a:r>
            <a:r>
              <a:rPr lang="ru-RU" b="1" dirty="0"/>
              <a:t> час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3DCA58DD-DDAB-41DC-9202-05F4228D7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98" y="928980"/>
            <a:ext cx="12024804" cy="4351338"/>
          </a:xfrm>
        </p:spPr>
        <p:txBody>
          <a:bodyPr>
            <a:normAutofit/>
          </a:bodyPr>
          <a:lstStyle/>
          <a:p>
            <a:r>
              <a:rPr lang="ru-RU" sz="1400" b="1" dirty="0" err="1"/>
              <a:t>Літній</a:t>
            </a:r>
            <a:r>
              <a:rPr lang="ru-RU" sz="1400" b="1" dirty="0"/>
              <a:t> час</a:t>
            </a:r>
            <a:r>
              <a:rPr lang="ru-RU" sz="1400" dirty="0"/>
              <a:t> (</a:t>
            </a:r>
            <a:r>
              <a:rPr lang="ru-RU" sz="1400" dirty="0" err="1"/>
              <a:t>відомий</a:t>
            </a:r>
            <a:r>
              <a:rPr lang="ru-RU" sz="1400" dirty="0"/>
              <a:t> </a:t>
            </a:r>
            <a:r>
              <a:rPr lang="ru-RU" sz="1400" dirty="0" err="1"/>
              <a:t>також</a:t>
            </a:r>
            <a:r>
              <a:rPr lang="ru-RU" sz="1400" dirty="0"/>
              <a:t> як </a:t>
            </a:r>
            <a:r>
              <a:rPr lang="en-US" sz="1400" b="1" dirty="0"/>
              <a:t>Daylight Saving Time (DST)</a:t>
            </a:r>
            <a:r>
              <a:rPr lang="en-US" sz="1400" dirty="0"/>
              <a:t>, </a:t>
            </a:r>
            <a:r>
              <a:rPr lang="ru-RU" sz="1400" dirty="0" err="1"/>
              <a:t>згідно</a:t>
            </a:r>
            <a:r>
              <a:rPr lang="ru-RU" sz="1400" dirty="0"/>
              <a:t> з </a:t>
            </a:r>
            <a:r>
              <a:rPr lang="ru-RU" sz="1400" dirty="0" err="1"/>
              <a:t>його</a:t>
            </a:r>
            <a:r>
              <a:rPr lang="ru-RU" sz="1400" dirty="0"/>
              <a:t> </a:t>
            </a:r>
            <a:r>
              <a:rPr lang="ru-RU" sz="1400" dirty="0" err="1"/>
              <a:t>назвою</a:t>
            </a:r>
            <a:r>
              <a:rPr lang="ru-RU" sz="1400" dirty="0"/>
              <a:t> в </a:t>
            </a:r>
            <a:r>
              <a:rPr lang="ru-RU" sz="1400" dirty="0" err="1"/>
              <a:t>американському</a:t>
            </a:r>
            <a:r>
              <a:rPr lang="ru-RU" sz="1400" dirty="0"/>
              <a:t> </a:t>
            </a:r>
            <a:r>
              <a:rPr lang="ru-RU" sz="1400" dirty="0" err="1"/>
              <a:t>варіанті</a:t>
            </a:r>
            <a:r>
              <a:rPr lang="ru-RU" sz="1400" dirty="0"/>
              <a:t> </a:t>
            </a:r>
            <a:r>
              <a:rPr lang="ru-RU" sz="1400" dirty="0" err="1"/>
              <a:t>англійської</a:t>
            </a:r>
            <a:r>
              <a:rPr lang="ru-RU" sz="1400" dirty="0"/>
              <a:t> </a:t>
            </a:r>
            <a:r>
              <a:rPr lang="ru-RU" sz="1400" dirty="0" err="1"/>
              <a:t>мови</a:t>
            </a:r>
            <a:r>
              <a:rPr lang="ru-RU" sz="1400" dirty="0"/>
              <a:t>) — </a:t>
            </a:r>
            <a:r>
              <a:rPr lang="ru-RU" sz="1400" dirty="0" err="1"/>
              <a:t>місцевий</a:t>
            </a:r>
            <a:r>
              <a:rPr lang="ru-RU" sz="1400" dirty="0"/>
              <a:t> час, </a:t>
            </a:r>
            <a:r>
              <a:rPr lang="ru-RU" sz="1400" dirty="0" err="1"/>
              <a:t>який</a:t>
            </a:r>
            <a:r>
              <a:rPr lang="ru-RU" sz="1400" dirty="0"/>
              <a:t> </a:t>
            </a:r>
            <a:r>
              <a:rPr lang="ru-RU" sz="1400" dirty="0" err="1"/>
              <a:t>встановлюється</a:t>
            </a:r>
            <a:r>
              <a:rPr lang="ru-RU" sz="1400" dirty="0"/>
              <a:t> на </a:t>
            </a:r>
            <a:r>
              <a:rPr lang="ru-RU" sz="1400" dirty="0" err="1"/>
              <a:t>певній</a:t>
            </a:r>
            <a:r>
              <a:rPr lang="ru-RU" sz="1400" dirty="0"/>
              <a:t> </a:t>
            </a:r>
            <a:r>
              <a:rPr lang="ru-RU" sz="1400" dirty="0" err="1"/>
              <a:t>території</a:t>
            </a:r>
            <a:r>
              <a:rPr lang="ru-RU" sz="1400" dirty="0"/>
              <a:t> на </a:t>
            </a:r>
            <a:r>
              <a:rPr lang="ru-RU" sz="1400" dirty="0" err="1"/>
              <a:t>літній</a:t>
            </a:r>
            <a:r>
              <a:rPr lang="ru-RU" sz="1400" dirty="0"/>
              <a:t> </a:t>
            </a:r>
            <a:r>
              <a:rPr lang="ru-RU" sz="1400" dirty="0" err="1"/>
              <a:t>період</a:t>
            </a:r>
            <a:r>
              <a:rPr lang="ru-RU" sz="1400" dirty="0"/>
              <a:t> року. </a:t>
            </a:r>
            <a:r>
              <a:rPr lang="ru-RU" sz="1400" dirty="0" err="1"/>
              <a:t>Зазвичай</a:t>
            </a:r>
            <a:r>
              <a:rPr lang="ru-RU" sz="1400" dirty="0"/>
              <a:t> є </a:t>
            </a:r>
            <a:r>
              <a:rPr lang="ru-RU" sz="1400" dirty="0" err="1"/>
              <a:t>більшим</a:t>
            </a:r>
            <a:r>
              <a:rPr lang="ru-RU" sz="1400" dirty="0"/>
              <a:t> на годину </a:t>
            </a:r>
            <a:r>
              <a:rPr lang="ru-RU" sz="1400" dirty="0" err="1"/>
              <a:t>від</a:t>
            </a:r>
            <a:r>
              <a:rPr lang="ru-RU" sz="1400" dirty="0"/>
              <a:t> стандартного часу, </a:t>
            </a:r>
            <a:r>
              <a:rPr lang="ru-RU" sz="1400" dirty="0" err="1"/>
              <a:t>який</a:t>
            </a:r>
            <a:r>
              <a:rPr lang="ru-RU" sz="1400" dirty="0"/>
              <a:t> </a:t>
            </a:r>
            <a:r>
              <a:rPr lang="ru-RU" sz="1400" dirty="0" err="1"/>
              <a:t>іноді</a:t>
            </a:r>
            <a:r>
              <a:rPr lang="ru-RU" sz="1400" dirty="0"/>
              <a:t> </a:t>
            </a:r>
            <a:r>
              <a:rPr lang="ru-RU" sz="1400" dirty="0" err="1"/>
              <a:t>некоректно</a:t>
            </a:r>
            <a:r>
              <a:rPr lang="ru-RU" sz="1400" dirty="0"/>
              <a:t> </a:t>
            </a:r>
            <a:r>
              <a:rPr lang="ru-RU" sz="1400" dirty="0" err="1"/>
              <a:t>називають</a:t>
            </a:r>
            <a:r>
              <a:rPr lang="ru-RU" sz="1400" dirty="0"/>
              <a:t> «</a:t>
            </a:r>
            <a:r>
              <a:rPr lang="ru-RU" sz="1400" dirty="0" err="1"/>
              <a:t>зимовим</a:t>
            </a:r>
            <a:r>
              <a:rPr lang="ru-RU" sz="1400" dirty="0"/>
              <a:t>», </a:t>
            </a:r>
            <a:r>
              <a:rPr lang="ru-RU" sz="1400" dirty="0" err="1"/>
              <a:t>прийнятого</a:t>
            </a:r>
            <a:r>
              <a:rPr lang="ru-RU" sz="1400" dirty="0"/>
              <a:t> на </a:t>
            </a:r>
            <a:r>
              <a:rPr lang="ru-RU" sz="1400" dirty="0" err="1"/>
              <a:t>цій</a:t>
            </a:r>
            <a:r>
              <a:rPr lang="ru-RU" sz="1400" dirty="0"/>
              <a:t> </a:t>
            </a:r>
            <a:r>
              <a:rPr lang="ru-RU" sz="1400" dirty="0" err="1"/>
              <a:t>території</a:t>
            </a:r>
            <a:r>
              <a:rPr lang="ru-RU" sz="1400" dirty="0"/>
              <a:t>.</a:t>
            </a:r>
          </a:p>
        </p:txBody>
      </p:sp>
      <p:pic>
        <p:nvPicPr>
          <p:cNvPr id="4098" name="Picture 2" descr="https://upload.wikimedia.org/wikipedia/commons/thumb/2/29/DaylightSaving-World-Subdivisions.png/1920px-DaylightSaving-World-Subdivisions.png">
            <a:extLst>
              <a:ext uri="{FF2B5EF4-FFF2-40B4-BE49-F238E27FC236}">
                <a16:creationId xmlns:a16="http://schemas.microsoft.com/office/drawing/2014/main" xmlns="" id="{AE4C1175-0053-4A04-9F7D-65FA56EE8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780" y="1577682"/>
            <a:ext cx="9925055" cy="497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F45378A4-05E6-4145-A1BA-EF57FE36EE20}"/>
              </a:ext>
            </a:extLst>
          </p:cNvPr>
          <p:cNvSpPr/>
          <p:nvPr/>
        </p:nvSpPr>
        <p:spPr>
          <a:xfrm>
            <a:off x="83598" y="1577682"/>
            <a:ext cx="3212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Перехід</a:t>
            </a:r>
            <a:r>
              <a:rPr lang="ru-RU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на </a:t>
            </a:r>
            <a:r>
              <a:rPr lang="ru-RU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літній</a:t>
            </a:r>
            <a:r>
              <a:rPr lang="ru-RU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час у </a:t>
            </a:r>
            <a:r>
              <a:rPr lang="ru-RU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світі</a:t>
            </a:r>
            <a:r>
              <a:rPr lang="ru-RU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CB36FE5D-00BC-40E0-A292-05A87B554566}"/>
              </a:ext>
            </a:extLst>
          </p:cNvPr>
          <p:cNvSpPr/>
          <p:nvPr/>
        </p:nvSpPr>
        <p:spPr>
          <a:xfrm>
            <a:off x="162962" y="2081793"/>
            <a:ext cx="774441" cy="201808"/>
          </a:xfrm>
          <a:prstGeom prst="rect">
            <a:avLst/>
          </a:prstGeom>
          <a:solidFill>
            <a:srgbClr val="3C6EDE"/>
          </a:solidFill>
          <a:ln>
            <a:solidFill>
              <a:srgbClr val="3C6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749D9C9A-A785-4EBE-9FB2-F5F4A01D3383}"/>
              </a:ext>
            </a:extLst>
          </p:cNvPr>
          <p:cNvSpPr/>
          <p:nvPr/>
        </p:nvSpPr>
        <p:spPr>
          <a:xfrm>
            <a:off x="937403" y="2014503"/>
            <a:ext cx="21707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ru-RU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Використовують</a:t>
            </a:r>
            <a:r>
              <a:rPr lang="ru-R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зараз</a:t>
            </a:r>
            <a:endParaRPr lang="ru-RU" sz="14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F2192C61-0ECF-4E0E-B00B-426E664554BE}"/>
              </a:ext>
            </a:extLst>
          </p:cNvPr>
          <p:cNvSpPr/>
          <p:nvPr/>
        </p:nvSpPr>
        <p:spPr>
          <a:xfrm>
            <a:off x="162961" y="2733360"/>
            <a:ext cx="774441" cy="201808"/>
          </a:xfrm>
          <a:prstGeom prst="rect">
            <a:avLst/>
          </a:prstGeom>
          <a:solidFill>
            <a:srgbClr val="E86500"/>
          </a:solidFill>
          <a:ln>
            <a:solidFill>
              <a:srgbClr val="E86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CE3F7787-D9AD-4F9F-AD52-1871500D18C1}"/>
              </a:ext>
            </a:extLst>
          </p:cNvPr>
          <p:cNvSpPr/>
          <p:nvPr/>
        </p:nvSpPr>
        <p:spPr>
          <a:xfrm>
            <a:off x="981544" y="2681127"/>
            <a:ext cx="1291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ru-RU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Скасований</a:t>
            </a:r>
            <a:endParaRPr lang="ru-RU" sz="14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0E987E74-9FAC-4B79-B37E-1ABCCDC46BAE}"/>
              </a:ext>
            </a:extLst>
          </p:cNvPr>
          <p:cNvSpPr/>
          <p:nvPr/>
        </p:nvSpPr>
        <p:spPr>
          <a:xfrm>
            <a:off x="162961" y="3411858"/>
            <a:ext cx="774441" cy="201808"/>
          </a:xfrm>
          <a:prstGeom prst="rect">
            <a:avLst/>
          </a:prstGeom>
          <a:solidFill>
            <a:srgbClr val="BE0B00"/>
          </a:solidFill>
          <a:ln>
            <a:solidFill>
              <a:srgbClr val="BE0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AC0E54E0-E6B8-48FD-BD4E-56B03AD8DB2E}"/>
              </a:ext>
            </a:extLst>
          </p:cNvPr>
          <p:cNvSpPr/>
          <p:nvPr/>
        </p:nvSpPr>
        <p:spPr>
          <a:xfrm>
            <a:off x="988052" y="3346248"/>
            <a:ext cx="2569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ru-RU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Ніколи</a:t>
            </a:r>
            <a:r>
              <a:rPr lang="ru-R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не </a:t>
            </a:r>
            <a:r>
              <a:rPr lang="ru-RU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використовували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46167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8FA9013-4925-49A4-A717-0A39FBE6F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uk-UA" dirty="0"/>
              <a:t>Високосний рік</a:t>
            </a:r>
            <a:br>
              <a:rPr lang="uk-UA" dirty="0"/>
            </a:b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26967C19-CAC7-4AF8-8F64-242DA5233816}"/>
              </a:ext>
            </a:extLst>
          </p:cNvPr>
          <p:cNvSpPr/>
          <p:nvPr/>
        </p:nvSpPr>
        <p:spPr>
          <a:xfrm>
            <a:off x="0" y="681036"/>
            <a:ext cx="11878322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/>
              <a:t>Високо́сний</a:t>
            </a:r>
            <a:r>
              <a:rPr lang="ru-RU" b="1" dirty="0"/>
              <a:t> </a:t>
            </a:r>
            <a:r>
              <a:rPr lang="ru-RU" b="1" dirty="0" err="1"/>
              <a:t>рік</a:t>
            </a:r>
            <a:r>
              <a:rPr lang="ru-RU" b="1" dirty="0"/>
              <a:t> </a:t>
            </a:r>
            <a:r>
              <a:rPr lang="ru-RU" sz="1600" dirty="0"/>
              <a:t>(лат. </a:t>
            </a:r>
            <a:r>
              <a:rPr lang="en-US" sz="1600" dirty="0"/>
              <a:t>bis </a:t>
            </a:r>
            <a:r>
              <a:rPr lang="en-US" sz="1600" dirty="0" err="1"/>
              <a:t>sextus</a:t>
            </a:r>
            <a:r>
              <a:rPr lang="en-US" sz="1600" dirty="0"/>
              <a:t> — «</a:t>
            </a:r>
            <a:r>
              <a:rPr lang="ru-RU" sz="1600" dirty="0" err="1"/>
              <a:t>другий</a:t>
            </a:r>
            <a:r>
              <a:rPr lang="ru-RU" sz="1600" dirty="0"/>
              <a:t> </a:t>
            </a:r>
            <a:r>
              <a:rPr lang="ru-RU" sz="1600" dirty="0" err="1"/>
              <a:t>шостий</a:t>
            </a:r>
            <a:r>
              <a:rPr lang="ru-RU" sz="1600" dirty="0"/>
              <a:t>»; </a:t>
            </a:r>
            <a:r>
              <a:rPr lang="ru-RU" sz="1600" dirty="0" err="1"/>
              <a:t>заст</a:t>
            </a:r>
            <a:r>
              <a:rPr lang="ru-RU" sz="1600" dirty="0"/>
              <a:t>. </a:t>
            </a:r>
            <a:r>
              <a:rPr lang="ru-RU" sz="1600" dirty="0" err="1"/>
              <a:t>пере́ступний</a:t>
            </a:r>
            <a:r>
              <a:rPr lang="ru-RU" sz="1600" dirty="0"/>
              <a:t> </a:t>
            </a:r>
            <a:r>
              <a:rPr lang="ru-RU" sz="1600" dirty="0" err="1"/>
              <a:t>або</a:t>
            </a:r>
            <a:r>
              <a:rPr lang="ru-RU" sz="1600" dirty="0"/>
              <a:t> </a:t>
            </a:r>
            <a:r>
              <a:rPr lang="ru-RU" sz="1600" dirty="0" err="1"/>
              <a:t>кас'янів</a:t>
            </a:r>
            <a:r>
              <a:rPr lang="ru-RU" sz="1600" dirty="0"/>
              <a:t> </a:t>
            </a:r>
            <a:r>
              <a:rPr lang="ru-RU" sz="1600" dirty="0" err="1"/>
              <a:t>рік</a:t>
            </a:r>
            <a:r>
              <a:rPr lang="ru-RU" sz="1600" dirty="0"/>
              <a:t>) — </a:t>
            </a:r>
            <a:r>
              <a:rPr lang="ru-RU" sz="1600" dirty="0" err="1"/>
              <a:t>рік</a:t>
            </a:r>
            <a:r>
              <a:rPr lang="ru-RU" sz="1600" dirty="0"/>
              <a:t> у </a:t>
            </a:r>
            <a:r>
              <a:rPr lang="ru-RU" sz="1600" dirty="0" err="1"/>
              <a:t>юліанському</a:t>
            </a:r>
            <a:r>
              <a:rPr lang="ru-RU" sz="1600" dirty="0"/>
              <a:t> та </a:t>
            </a:r>
            <a:r>
              <a:rPr lang="ru-RU" sz="1600" dirty="0" err="1"/>
              <a:t>григоріанському</a:t>
            </a:r>
            <a:r>
              <a:rPr lang="ru-RU" sz="1600" dirty="0"/>
              <a:t> календарях, </a:t>
            </a:r>
            <a:r>
              <a:rPr lang="ru-RU" sz="1600" dirty="0" err="1"/>
              <a:t>кількість</a:t>
            </a:r>
            <a:r>
              <a:rPr lang="ru-RU" sz="1600" dirty="0"/>
              <a:t> </a:t>
            </a:r>
            <a:r>
              <a:rPr lang="ru-RU" sz="1600" dirty="0" err="1"/>
              <a:t>днів</a:t>
            </a:r>
            <a:r>
              <a:rPr lang="ru-RU" sz="1600" dirty="0"/>
              <a:t> у </a:t>
            </a:r>
            <a:r>
              <a:rPr lang="ru-RU" sz="1600" dirty="0" err="1"/>
              <a:t>якому</a:t>
            </a:r>
            <a:r>
              <a:rPr lang="ru-RU" sz="1600" dirty="0"/>
              <a:t> становить 366 — на одну </a:t>
            </a:r>
            <a:r>
              <a:rPr lang="ru-RU" sz="1600" dirty="0" err="1"/>
              <a:t>добу</a:t>
            </a:r>
            <a:r>
              <a:rPr lang="ru-RU" sz="1600" dirty="0"/>
              <a:t> (зимовий день) </a:t>
            </a:r>
            <a:r>
              <a:rPr lang="ru-RU" sz="1600" dirty="0" err="1"/>
              <a:t>більше</a:t>
            </a:r>
            <a:r>
              <a:rPr lang="ru-RU" sz="1600" dirty="0"/>
              <a:t>, </a:t>
            </a:r>
            <a:r>
              <a:rPr lang="ru-RU" sz="1600" dirty="0" err="1"/>
              <a:t>ніж</a:t>
            </a:r>
            <a:r>
              <a:rPr lang="ru-RU" sz="1600" dirty="0"/>
              <a:t> у </a:t>
            </a:r>
            <a:r>
              <a:rPr lang="ru-RU" sz="1600" dirty="0" err="1"/>
              <a:t>звичайному</a:t>
            </a:r>
            <a:r>
              <a:rPr lang="ru-RU" sz="1600" dirty="0"/>
              <a:t> (</a:t>
            </a:r>
            <a:r>
              <a:rPr lang="ru-RU" sz="1600" dirty="0" err="1"/>
              <a:t>невисокосному</a:t>
            </a:r>
            <a:r>
              <a:rPr lang="ru-RU" sz="1600" dirty="0"/>
              <a:t>) </a:t>
            </a:r>
            <a:r>
              <a:rPr lang="ru-RU" sz="1600" dirty="0" err="1"/>
              <a:t>році</a:t>
            </a:r>
            <a:r>
              <a:rPr lang="ru-RU" sz="1600" dirty="0"/>
              <a:t>. У </a:t>
            </a:r>
            <a:r>
              <a:rPr lang="ru-RU" sz="1600" dirty="0" err="1"/>
              <a:t>такий</a:t>
            </a:r>
            <a:r>
              <a:rPr lang="ru-RU" sz="1600" dirty="0"/>
              <a:t> </a:t>
            </a:r>
            <a:r>
              <a:rPr lang="ru-RU" sz="1600" dirty="0" err="1"/>
              <a:t>рік</a:t>
            </a:r>
            <a:r>
              <a:rPr lang="ru-RU" sz="1600" dirty="0"/>
              <a:t> </a:t>
            </a:r>
            <a:r>
              <a:rPr lang="ru-RU" sz="1600" dirty="0" err="1"/>
              <a:t>місяць</a:t>
            </a:r>
            <a:r>
              <a:rPr lang="ru-RU" sz="1600" dirty="0"/>
              <a:t> </a:t>
            </a:r>
            <a:r>
              <a:rPr lang="ru-RU" sz="1600" dirty="0" err="1"/>
              <a:t>лютий</a:t>
            </a:r>
            <a:r>
              <a:rPr lang="ru-RU" sz="1600" dirty="0"/>
              <a:t> </a:t>
            </a:r>
            <a:r>
              <a:rPr lang="ru-RU" sz="1600" dirty="0" err="1"/>
              <a:t>має</a:t>
            </a:r>
            <a:r>
              <a:rPr lang="ru-RU" sz="1600" dirty="0"/>
              <a:t> не 28, а 29 </a:t>
            </a:r>
            <a:r>
              <a:rPr lang="ru-RU" sz="1600" dirty="0" err="1"/>
              <a:t>днів</a:t>
            </a:r>
            <a:r>
              <a:rPr lang="ru-RU" sz="1600" dirty="0"/>
              <a:t>. 29 лютого — так званий </a:t>
            </a:r>
            <a:r>
              <a:rPr lang="ru-RU" sz="1600" dirty="0" err="1"/>
              <a:t>Касіянів</a:t>
            </a:r>
            <a:r>
              <a:rPr lang="ru-RU" sz="1600" dirty="0"/>
              <a:t> день. Причиною </a:t>
            </a:r>
            <a:r>
              <a:rPr lang="ru-RU" sz="1600" dirty="0" err="1"/>
              <a:t>його</a:t>
            </a:r>
            <a:r>
              <a:rPr lang="ru-RU" sz="1600" dirty="0"/>
              <a:t> </a:t>
            </a:r>
            <a:r>
              <a:rPr lang="ru-RU" sz="1600" dirty="0" err="1"/>
              <a:t>запровадження</a:t>
            </a:r>
            <a:r>
              <a:rPr lang="ru-RU" sz="1600" dirty="0"/>
              <a:t> стало </a:t>
            </a:r>
            <a:r>
              <a:rPr lang="ru-RU" sz="1600" dirty="0" err="1"/>
              <a:t>розуміння</a:t>
            </a:r>
            <a:r>
              <a:rPr lang="ru-RU" sz="1600" dirty="0"/>
              <a:t> того факту, </a:t>
            </a:r>
            <a:r>
              <a:rPr lang="ru-RU" sz="1600" dirty="0" err="1"/>
              <a:t>що</a:t>
            </a:r>
            <a:r>
              <a:rPr lang="ru-RU" sz="1600" dirty="0"/>
              <a:t> </a:t>
            </a:r>
            <a:r>
              <a:rPr lang="ru-RU" sz="1600" dirty="0" err="1"/>
              <a:t>повний</a:t>
            </a:r>
            <a:r>
              <a:rPr lang="ru-RU" sz="1600" dirty="0"/>
              <a:t> </a:t>
            </a:r>
            <a:r>
              <a:rPr lang="ru-RU" sz="1600" dirty="0" err="1"/>
              <a:t>оберт</a:t>
            </a:r>
            <a:r>
              <a:rPr lang="ru-RU" sz="1600" dirty="0"/>
              <a:t> </a:t>
            </a:r>
            <a:r>
              <a:rPr lang="ru-RU" sz="1600" dirty="0" err="1"/>
              <a:t>навколо</a:t>
            </a:r>
            <a:r>
              <a:rPr lang="ru-RU" sz="1600" dirty="0"/>
              <a:t> </a:t>
            </a:r>
            <a:r>
              <a:rPr lang="ru-RU" sz="1600" dirty="0" err="1"/>
              <a:t>Сонця</a:t>
            </a:r>
            <a:r>
              <a:rPr lang="ru-RU" sz="1600" dirty="0"/>
              <a:t> планета Земля </a:t>
            </a:r>
            <a:r>
              <a:rPr lang="ru-RU" sz="1600" dirty="0" err="1"/>
              <a:t>робить</a:t>
            </a:r>
            <a:r>
              <a:rPr lang="ru-RU" sz="1600" dirty="0"/>
              <a:t> </a:t>
            </a:r>
            <a:r>
              <a:rPr lang="ru-RU" sz="1600" dirty="0" err="1"/>
              <a:t>більше</a:t>
            </a:r>
            <a:r>
              <a:rPr lang="ru-RU" sz="1600" dirty="0"/>
              <a:t>, </a:t>
            </a:r>
            <a:r>
              <a:rPr lang="ru-RU" sz="1600" dirty="0" err="1"/>
              <a:t>ніж</a:t>
            </a:r>
            <a:r>
              <a:rPr lang="ru-RU" sz="1600" dirty="0"/>
              <a:t> за 365 </a:t>
            </a:r>
            <a:r>
              <a:rPr lang="ru-RU" sz="1600" dirty="0" err="1"/>
              <a:t>днів</a:t>
            </a:r>
            <a:r>
              <a:rPr lang="ru-RU" sz="1600" dirty="0"/>
              <a:t> (</a:t>
            </a:r>
            <a:r>
              <a:rPr lang="ru-RU" sz="1600" dirty="0" err="1"/>
              <a:t>точніше</a:t>
            </a:r>
            <a:r>
              <a:rPr lang="ru-RU" sz="1600" dirty="0"/>
              <a:t> — за 365,24219 </a:t>
            </a:r>
            <a:r>
              <a:rPr lang="ru-RU" sz="1600" dirty="0" err="1"/>
              <a:t>дні</a:t>
            </a:r>
            <a:r>
              <a:rPr lang="ru-RU" sz="1600" dirty="0"/>
              <a:t>). Через </a:t>
            </a:r>
            <a:r>
              <a:rPr lang="ru-RU" sz="1600" dirty="0" err="1"/>
              <a:t>це</a:t>
            </a:r>
            <a:r>
              <a:rPr lang="ru-RU" sz="1600" dirty="0"/>
              <a:t> </a:t>
            </a:r>
            <a:r>
              <a:rPr lang="ru-RU" sz="1600" dirty="0" err="1"/>
              <a:t>виникла</a:t>
            </a:r>
            <a:r>
              <a:rPr lang="ru-RU" sz="1600" dirty="0"/>
              <a:t> </a:t>
            </a:r>
            <a:r>
              <a:rPr lang="ru-RU" sz="1600" dirty="0" err="1"/>
              <a:t>необхідність</a:t>
            </a:r>
            <a:r>
              <a:rPr lang="ru-RU" sz="1600" dirty="0"/>
              <a:t> </a:t>
            </a:r>
            <a:r>
              <a:rPr lang="ru-RU" sz="1600" dirty="0" err="1"/>
              <a:t>зробити</a:t>
            </a:r>
            <a:r>
              <a:rPr lang="ru-RU" sz="1600" dirty="0"/>
              <a:t> поправку, додавши </a:t>
            </a:r>
            <a:r>
              <a:rPr lang="ru-RU" sz="1600" dirty="0" err="1"/>
              <a:t>ще</a:t>
            </a:r>
            <a:r>
              <a:rPr lang="ru-RU" sz="1600" dirty="0"/>
              <a:t> один день — 29 лютого.</a:t>
            </a:r>
          </a:p>
        </p:txBody>
      </p:sp>
      <p:pic>
        <p:nvPicPr>
          <p:cNvPr id="5122" name="Picture 2" descr="ÐÐ°ÑÑÐ¸Ð½ÐºÐ¸ Ð¿Ð¾ Ð·Ð°Ð¿ÑÐ¾ÑÑ ÐÐ¸ÑÐ¾ÐºÐ¾ÑÐ½Ð¸Ð¹ ÑÑÐº">
            <a:extLst>
              <a:ext uri="{FF2B5EF4-FFF2-40B4-BE49-F238E27FC236}">
                <a16:creationId xmlns:a16="http://schemas.microsoft.com/office/drawing/2014/main" xmlns="" id="{99DC9AD8-EC99-4672-AF20-BD7795FB6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0" y="2284084"/>
            <a:ext cx="5916043" cy="430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ÐÐ°ÑÑÐ¸Ð½ÐºÐ¸ Ð¿Ð¾ Ð·Ð°Ð¿ÑÐ¾ÑÑ ÐÐ¸ÑÐ¾ÐºÐ¾ÑÐ½Ð¸Ð¹ ÑÑÐº">
            <a:extLst>
              <a:ext uri="{FF2B5EF4-FFF2-40B4-BE49-F238E27FC236}">
                <a16:creationId xmlns:a16="http://schemas.microsoft.com/office/drawing/2014/main" xmlns="" id="{290AA5C0-8484-442D-BC48-0F7079547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188" y="2278629"/>
            <a:ext cx="5433134" cy="430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68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751</Words>
  <Application>Microsoft Office PowerPoint</Application>
  <PresentationFormat>Widescreen</PresentationFormat>
  <Paragraphs>35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PowerPoint Presentation</vt:lpstr>
      <vt:lpstr>Залежно від місця розрізняють:</vt:lpstr>
      <vt:lpstr>PowerPoint Presentation</vt:lpstr>
      <vt:lpstr>PowerPoint Presentation</vt:lpstr>
      <vt:lpstr>Літній час</vt:lpstr>
      <vt:lpstr>Високосний рік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COMP</dc:creator>
  <cp:lastModifiedBy>Windows User</cp:lastModifiedBy>
  <cp:revision>6</cp:revision>
  <dcterms:created xsi:type="dcterms:W3CDTF">2018-10-23T17:56:44Z</dcterms:created>
  <dcterms:modified xsi:type="dcterms:W3CDTF">2018-10-23T20:48:28Z</dcterms:modified>
</cp:coreProperties>
</file>